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7" r:id="rId5"/>
    <p:sldId id="319" r:id="rId6"/>
    <p:sldId id="318" r:id="rId7"/>
    <p:sldId id="321" r:id="rId8"/>
    <p:sldId id="322" r:id="rId9"/>
    <p:sldId id="323" r:id="rId10"/>
    <p:sldId id="320" r:id="rId11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279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DD3FE5C-685E-40DC-8B47-8DF64F779F51}" type="datetime1">
              <a:rPr lang="ru-RU" smtClean="0"/>
              <a:t>14.01.2021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0AD62A-9EE1-43E3-A7E5-D268F71DF3E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B52D75A-407D-4103-A02A-5E07FB0FD905}" type="datetime1">
              <a:rPr lang="ru-RU" noProof="0" smtClean="0"/>
              <a:t>14.01.2021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534C2EF-8A97-4DAF-B099-E567883644D6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ru-RU" noProof="0" smtClean="0"/>
              <a:t>1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85616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ru-RU" noProof="0" smtClean="0"/>
              <a:t>7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10415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 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rtlCol="0" anchor="b">
            <a:normAutofit/>
          </a:bodyPr>
          <a:lstStyle>
            <a:lvl1pPr algn="l">
              <a:defRPr sz="44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 rtlCol="0"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Два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7" name="Полилиния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5" name="Рисунок 14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8" name="Полилиния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9" name="Рисунок 18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0" name="Текст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ри рисунк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7" name="Полилиния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5" name="Рисунок 14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8" name="Полилиния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9" name="Рисунок 18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2" name="Полилиния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3" name="Рисунок 1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6" hasCustomPrompt="1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noProof="0" dirty="0" smtClean="0"/>
              <a:t>Щелкните значок, чтобы добавить фото</a:t>
            </a:r>
            <a:endParaRPr lang="ru-RU" noProof="0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ять рисунк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 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8" name="Полилиния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9" name="Рисунок 8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0" name="Полилиния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1" name="Рисунок 10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2" name="Полилиния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3" name="Рисунок 1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4" name="Полилиния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5" name="Рисунок 14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0" name="Полилиния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21" name="Рисунок 20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F5B8932-1B2E-4152-972E-5DDDF189815E}" type="datetime1">
              <a:rPr lang="ru-RU" noProof="0" smtClean="0"/>
              <a:t>14.01.2021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4ABA02B-48D7-4F45-BDF4-92DC0DAD942C}" type="datetime1">
              <a:rPr lang="ru-RU" noProof="0" smtClean="0"/>
              <a:t>14.01.2021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9DDE378-217F-408E-9F08-1F2C2197986A}" type="datetime1">
              <a:rPr lang="ru-RU" noProof="0" smtClean="0"/>
              <a:t>14.01.2021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 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rtlCol="0" anchor="b">
            <a:normAutofit/>
          </a:bodyPr>
          <a:lstStyle>
            <a:lvl1pPr>
              <a:defRPr sz="44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B390B6-A938-4A3C-81E6-728DA5F6F5C9}" type="datetime1">
              <a:rPr lang="ru-RU" noProof="0" smtClean="0"/>
              <a:t>14.01.2021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CB6574-69C6-4D24-9F36-307D5EE1909D}" type="datetime1">
              <a:rPr lang="ru-RU" noProof="0" smtClean="0"/>
              <a:t>14.01.2021</a:t>
            </a:fld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B86FE35-6E1F-4337-8DC1-75284CBAFF98}" type="datetime1">
              <a:rPr lang="ru-RU" noProof="0" smtClean="0"/>
              <a:t>14.01.2021</a:t>
            </a:fld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588FA2-CAE4-491F-91C5-2256E3BFB24E}" type="datetime1">
              <a:rPr lang="ru-RU" noProof="0" smtClean="0"/>
              <a:t>14.01.2021</a:t>
            </a:fld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A6B729A-78D4-46ED-B78F-25AAD81A9EA1}" type="datetime1">
              <a:rPr lang="ru-RU" noProof="0" smtClean="0"/>
              <a:t>14.01.2021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12" name="Рисунок 11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48A9C3-BEC6-470C-8939-1BC0DFD13620}" type="datetime1">
              <a:rPr lang="ru-RU" noProof="0" smtClean="0"/>
              <a:t>14.01.2021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 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DC929494-1A30-419E-AF45-4DF2B34B9C72}" type="datetime1">
              <a:rPr lang="ru-RU" noProof="0" smtClean="0"/>
              <a:t>14.01.2021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89D71E3-7D81-4C24-B9D8-6B108755C64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olga.derkachova@pnu.edu.u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9506272" cy="3399656"/>
          </a:xfrm>
        </p:spPr>
        <p:txBody>
          <a:bodyPr rtlCol="0">
            <a:normAutofit fontScale="90000"/>
          </a:bodyPr>
          <a:lstStyle/>
          <a:p>
            <a:r>
              <a:rPr lang="uk-UA" sz="6000" dirty="0" smtClean="0"/>
              <a:t>«</a:t>
            </a:r>
            <a:r>
              <a:rPr lang="uk-UA" sz="6000" dirty="0" smtClean="0"/>
              <a:t>Тридцять перший меридіан</a:t>
            </a:r>
            <a:r>
              <a:rPr lang="uk-UA" sz="6000" dirty="0" smtClean="0"/>
              <a:t>» Євгенії </a:t>
            </a:r>
            <a:r>
              <a:rPr lang="uk-UA" sz="6000" dirty="0" err="1" smtClean="0"/>
              <a:t>Пірог</a:t>
            </a:r>
            <a:r>
              <a:rPr lang="uk-UA" sz="6000" dirty="0" smtClean="0"/>
              <a:t>: </a:t>
            </a:r>
            <a:r>
              <a:rPr lang="uk-UA" sz="6000" dirty="0"/>
              <a:t>Етнокультурний потенціал інклюзивної дитячої літератури 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27856" y="5917474"/>
            <a:ext cx="4680520" cy="990600"/>
          </a:xfrm>
        </p:spPr>
        <p:txBody>
          <a:bodyPr rtlCol="0"/>
          <a:lstStyle/>
          <a:p>
            <a:pPr algn="r" rtl="0"/>
            <a:endParaRPr lang="ru-RU" dirty="0" smtClean="0"/>
          </a:p>
          <a:p>
            <a:pPr algn="r" rtl="0"/>
            <a:r>
              <a:rPr lang="ru-RU" dirty="0" smtClean="0"/>
              <a:t>д. </a:t>
            </a:r>
            <a:r>
              <a:rPr lang="ru-RU" dirty="0" err="1" smtClean="0"/>
              <a:t>філол.н</a:t>
            </a:r>
            <a:r>
              <a:rPr lang="ru-RU" dirty="0" smtClean="0"/>
              <a:t>, проф. </a:t>
            </a:r>
            <a:r>
              <a:rPr lang="ru-RU" dirty="0" err="1" smtClean="0"/>
              <a:t>Деркачова</a:t>
            </a:r>
            <a:r>
              <a:rPr lang="ru-RU" dirty="0" smtClean="0"/>
              <a:t> О. С.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488" y="322465"/>
            <a:ext cx="1352198" cy="225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49663" y="3717032"/>
            <a:ext cx="5486400" cy="914400"/>
          </a:xfrm>
        </p:spPr>
        <p:txBody>
          <a:bodyPr/>
          <a:lstStyle/>
          <a:p>
            <a:r>
              <a:rPr lang="uk-UA" dirty="0"/>
              <a:t>«Тридцять перший меридіан» (2018), «Сім дорослих днів» (2019)</a:t>
            </a:r>
            <a:endParaRPr lang="ru-RU" dirty="0"/>
          </a:p>
        </p:txBody>
      </p:sp>
      <p:pic>
        <p:nvPicPr>
          <p:cNvPr id="4" name="Picture 2" descr="Добродійка Джінні поспішає у ваше місто: фізик Євгенія Пірог пише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116632"/>
            <a:ext cx="2508442" cy="211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Результат пошуку зображень за запитом &quot;тридцять перший меридіан&quot;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80" y="517254"/>
            <a:ext cx="2079071" cy="2960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Результат пошуку зображень за запитом &quot;євгені пірог сім дорослих днів&quot;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248" y="557080"/>
            <a:ext cx="2736303" cy="2706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715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5" name="Рисунок 4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>
          <a:xfrm>
            <a:off x="387178" y="5136927"/>
            <a:ext cx="11685486" cy="1721073"/>
          </a:xfrm>
        </p:spPr>
        <p:txBody>
          <a:bodyPr>
            <a:noAutofit/>
          </a:bodyPr>
          <a:lstStyle/>
          <a:p>
            <a:pPr algn="ctr"/>
            <a:r>
              <a:rPr lang="uk-UA" sz="1800" dirty="0"/>
              <a:t>Євгенія </a:t>
            </a:r>
            <a:r>
              <a:rPr lang="uk-UA" sz="1800" dirty="0" err="1"/>
              <a:t>Пірог</a:t>
            </a:r>
            <a:r>
              <a:rPr lang="uk-UA" sz="1800" dirty="0"/>
              <a:t> – засновниця молодіжних громадських організацій «Азарт» (м. Нововолинськ, 1993 р.) та «Альфа» (м. Рівне, 1998 р.), студії шкільного радіомовлення «Радіо 2000Гц», керівник видання учнівської газети-</a:t>
            </a:r>
            <a:r>
              <a:rPr lang="uk-UA" sz="1800" dirty="0" err="1"/>
              <a:t>малотиражки</a:t>
            </a:r>
            <a:r>
              <a:rPr lang="uk-UA" sz="1800" dirty="0"/>
              <a:t> «Спалах», співзасновник волонтерського соціально-ресурсного Центру «Дитинець» (у травні 2014 року – волонтерська ініціатива «Київ. Схід. Діти» для дітей із родин-переселенців). Вона залучає дітей до співавторства, створивши разом з ними понад 40 казок, укладених у 13 альманахів «Блискуче перо».</a:t>
            </a:r>
            <a:endParaRPr lang="ru-RU" sz="1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84571" y="772716"/>
            <a:ext cx="47371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Письменниця, сценаристка, авторка й </a:t>
            </a:r>
            <a:r>
              <a:rPr lang="uk-UA" i="1" dirty="0" err="1"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кураторка</a:t>
            </a:r>
            <a:r>
              <a:rPr lang="uk-UA" i="1" dirty="0"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Всеукраїнської ініціативи «Додай читання», прихильники якої від 2012 року облаштували близько 175 «книжкових шпаківень</a:t>
            </a:r>
            <a:r>
              <a:rPr lang="uk-UA" i="1" dirty="0" smtClean="0"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». </a:t>
            </a:r>
            <a:r>
              <a:rPr lang="uk-UA" i="1" dirty="0"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Організаторка родинного марафону </a:t>
            </a:r>
            <a:r>
              <a:rPr lang="uk-UA" i="1" dirty="0" smtClean="0"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«Тату, почитай!», </a:t>
            </a:r>
            <a:r>
              <a:rPr lang="uk-UA" i="1" dirty="0" err="1"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відеозмагань</a:t>
            </a:r>
            <a:r>
              <a:rPr lang="uk-UA" i="1" dirty="0"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юних </a:t>
            </a:r>
            <a:r>
              <a:rPr lang="uk-UA" i="1" dirty="0" err="1"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букблогерів</a:t>
            </a:r>
            <a:r>
              <a:rPr lang="uk-UA" i="1" dirty="0"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i="1" dirty="0" smtClean="0"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uk-UA" i="1" dirty="0" err="1" smtClean="0"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Проєкти</a:t>
            </a:r>
            <a:r>
              <a:rPr lang="uk-UA" i="1" dirty="0" smtClean="0"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i="1" dirty="0"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«Срібна Книга», «Казковий гопак», «</a:t>
            </a:r>
            <a:r>
              <a:rPr lang="uk-UA" i="1" dirty="0" err="1"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Дмитрикова</a:t>
            </a:r>
            <a:r>
              <a:rPr lang="uk-UA" i="1" dirty="0"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бібліотека» й </a:t>
            </a:r>
            <a:r>
              <a:rPr lang="uk-UA" i="1" dirty="0" err="1"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артбук</a:t>
            </a:r>
            <a:r>
              <a:rPr lang="uk-UA" i="1" dirty="0"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«Добро-Дій», до яких долучено широке коло читачів та </a:t>
            </a:r>
            <a:r>
              <a:rPr lang="uk-UA" i="1" dirty="0" err="1"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книготворців</a:t>
            </a:r>
            <a:r>
              <a:rPr lang="uk-UA" i="1" dirty="0"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визнано Національними рекордами України. Користується псевдонімом </a:t>
            </a:r>
            <a:r>
              <a:rPr lang="uk-UA" b="1" i="1" dirty="0"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Казкарка </a:t>
            </a:r>
            <a:r>
              <a:rPr lang="uk-UA" b="1" i="1" dirty="0" err="1" smtClean="0"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Джинні</a:t>
            </a:r>
            <a:endParaRPr lang="uk-UA" b="1" i="1" dirty="0" smtClean="0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1026" name="Picture 2" descr="Бібліотека імені О.Донченка для дітей ЦБС Солом'янського району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462" y="941584"/>
            <a:ext cx="3634953" cy="419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80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456040" y="1005445"/>
            <a:ext cx="297599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Це історія про прикутого до візка 14-річного хлопчика Петрика із </a:t>
            </a:r>
            <a:r>
              <a:rPr lang="uk-UA" dirty="0" err="1"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Семенівки</a:t>
            </a:r>
            <a:r>
              <a:rPr lang="uk-UA" dirty="0"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та 16-річної дівчинки Олі, з якою він познайомився на Книжковому Арсеналі. Прототипом героя став Дмитро </a:t>
            </a:r>
            <a:r>
              <a:rPr lang="uk-UA" dirty="0" err="1"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Ружевич</a:t>
            </a:r>
            <a:r>
              <a:rPr lang="uk-UA" dirty="0"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школяр, який був наймолодшим директором бібліотеки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87488" y="1053871"/>
            <a:ext cx="42484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Дітей беруть у Трипілля на розкопки, і читач разом із ними мандрує Україною, знайомлячись з історичними пам’ятками, а також минулим України та працею археологів. Тридцять перший меридіан – це меридіан, який проходить через Канів. </a:t>
            </a:r>
            <a:endParaRPr lang="ru-RU" dirty="0"/>
          </a:p>
        </p:txBody>
      </p:sp>
      <p:pic>
        <p:nvPicPr>
          <p:cNvPr id="9" name="Рисунок 8" descr="Результат пошуку зображень за запитом &quot;тридцять перший меридіан&quot;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2032" y="3041680"/>
            <a:ext cx="2424607" cy="3339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Фото - Тридцять перший меридіа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1" y="3362196"/>
            <a:ext cx="2377925" cy="337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73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Дмитро Ружевич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9081" y="3380323"/>
            <a:ext cx="2835591" cy="192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600056" y="1052736"/>
            <a:ext cx="25439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202122"/>
                </a:solidFill>
                <a:latin typeface="Arial" panose="020B0604020202020204" pitchFamily="34" charset="0"/>
              </a:rPr>
              <a:t>Дмитро</a:t>
            </a:r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202122"/>
                </a:solidFill>
                <a:latin typeface="Arial" panose="020B0604020202020204" pitchFamily="34" charset="0"/>
              </a:rPr>
              <a:t>Ружевич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</a:p>
          <a:p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(2003,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</a:rPr>
              <a:t>село </a:t>
            </a:r>
            <a:r>
              <a:rPr lang="ru-RU" dirty="0" err="1">
                <a:solidFill>
                  <a:schemeClr val="tx2"/>
                </a:solidFill>
                <a:latin typeface="Arial" panose="020B0604020202020204" pitchFamily="34" charset="0"/>
              </a:rPr>
              <a:t>Сергіївка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Arial" panose="020B0604020202020204" pitchFamily="34" charset="0"/>
              </a:rPr>
              <a:t>Слов'янського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Arial" panose="020B0604020202020204" pitchFamily="34" charset="0"/>
              </a:rPr>
              <a:t>райну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– 2018, Слов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’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янськ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</a:rPr>
              <a:t>) — </a:t>
            </a:r>
            <a:r>
              <a:rPr lang="ru-RU" dirty="0" err="1">
                <a:solidFill>
                  <a:schemeClr val="tx2"/>
                </a:solidFill>
                <a:latin typeface="Arial" panose="020B0604020202020204" pitchFamily="34" charset="0"/>
              </a:rPr>
              <a:t>український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Arial" panose="020B0604020202020204" pitchFamily="34" charset="0"/>
              </a:rPr>
              <a:t>громадський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Arial" panose="020B0604020202020204" pitchFamily="34" charset="0"/>
              </a:rPr>
              <a:t>діяч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бібліотекар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наймолодший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директор на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громадських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засадах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приватної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бібліотеки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в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Україні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, рекордсмен Книги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рекордів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України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.</a:t>
            </a:r>
            <a:endParaRPr lang="ru-RU" dirty="0"/>
          </a:p>
        </p:txBody>
      </p:sp>
      <p:pic>
        <p:nvPicPr>
          <p:cNvPr id="3076" name="Picture 4" descr="Наймолодший директор: Як хлопчик на візку відкрив бібліотеку на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1484784"/>
            <a:ext cx="5154874" cy="289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82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content.fiev21-2.fna.fbcdn.net/v/t1.15752-9/96878854_807562536436416_7528009112089526272_n.jpg?_nc_cat=107&amp;_nc_sid=b96e70&amp;_nc_oc=AQmQk_a0l3ES-ulYcYKfTN78ddzNZYwvqRnurS55dG6ke5VMwedZflNWiXMpQFMmNLU&amp;_nc_ht=scontent.fiev21-2.fna&amp;oh=148afa4ecd9711bd8a623ed7005a4092&amp;oe=5EE1873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92" y="332656"/>
            <a:ext cx="3992215" cy="299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content.fiev21-2.fna.fbcdn.net/v/t1.15752-9/96518060_233837121367672_7493536630830006272_n.jpg?_nc_cat=102&amp;_nc_sid=b96e70&amp;_nc_oc=AQlwkPbd8AcMwcGA5RY1knlCx_HIP77Q4kSIwRvmEHd-bJ61HRycof1j_VyN6yueSj0&amp;_nc_ht=scontent.fiev21-2.fna&amp;oh=05f48ddefebdbfe3b6bd58a456a85130&amp;oe=5EDFEC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1" y="152316"/>
            <a:ext cx="4496271" cy="337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scontent.fiev21-2.fna.fbcdn.net/v/t1.15752-9/97942055_2635044023383273_6488020740284088320_n.jpg?_nc_cat=103&amp;_nc_sid=b96e70&amp;_nc_oc=AQl21atHCiNdnx21y1anXGIGJFXgIQLuWmFh5OZ173aaOz5EobX1hcSOQyX4aBPzhSk&amp;_nc_ht=scontent.fiev21-2.fna&amp;oh=0783428608637f4e0a7923c211a82a29&amp;oe=5EDEAA3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752" y="3326818"/>
            <a:ext cx="4712295" cy="3534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scontent.fiev21-2.fna.fbcdn.net/v/t1.15752-9/96707310_3036329893056949_4887213685203795968_n.jpg?_nc_cat=106&amp;_nc_sid=b96e70&amp;_nc_oc=AQl6kLeLqRrjBIgrg-FFQLF4F9MSypm-8DqfXPAzYPtzJ5hcji8LIzCDHHBIdr5NW2U&amp;_nc_ht=scontent.fiev21-2.fna&amp;oh=05d3a62a8d205204dc42d1f1f3d86daa&amp;oe=5EE0B7D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747" y="312046"/>
            <a:ext cx="4069461" cy="305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31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188640"/>
            <a:ext cx="8458200" cy="1152128"/>
          </a:xfrm>
        </p:spPr>
        <p:txBody>
          <a:bodyPr rtlCol="0">
            <a:normAutofit/>
          </a:bodyPr>
          <a:lstStyle/>
          <a:p>
            <a:pPr rtl="0"/>
            <a:r>
              <a:rPr lang="ru-RU" sz="6000" dirty="0" err="1" smtClean="0"/>
              <a:t>Дякую</a:t>
            </a:r>
            <a:r>
              <a:rPr lang="ru-RU" sz="6000" dirty="0" smtClean="0"/>
              <a:t> за </a:t>
            </a:r>
            <a:r>
              <a:rPr lang="ru-RU" sz="6000" dirty="0" err="1" smtClean="0"/>
              <a:t>увагу</a:t>
            </a:r>
            <a:r>
              <a:rPr lang="ru-RU" sz="6000" dirty="0" smtClean="0"/>
              <a:t>!!!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3961656" cy="914400"/>
          </a:xfrm>
        </p:spPr>
        <p:txBody>
          <a:bodyPr rtlCol="0"/>
          <a:lstStyle/>
          <a:p>
            <a:r>
              <a:rPr lang="en-US" dirty="0">
                <a:hlinkClick r:id="rId3"/>
              </a:rPr>
              <a:t>olga.derkachova@pnu.edu.ua</a:t>
            </a:r>
            <a:endParaRPr lang="en-US" dirty="0"/>
          </a:p>
          <a:p>
            <a:r>
              <a:rPr lang="en-US" dirty="0"/>
              <a:t>@</a:t>
            </a:r>
            <a:r>
              <a:rPr lang="en-US" dirty="0" err="1"/>
              <a:t>derkachovaolga</a:t>
            </a:r>
            <a:r>
              <a:rPr lang="en-US" dirty="0"/>
              <a:t> </a:t>
            </a:r>
            <a:r>
              <a:rPr lang="uk-UA" dirty="0"/>
              <a:t>- </a:t>
            </a:r>
            <a:r>
              <a:rPr lang="uk-UA" dirty="0" err="1"/>
              <a:t>інстаграм</a:t>
            </a:r>
            <a:endParaRPr lang="ru-RU" dirty="0"/>
          </a:p>
          <a:p>
            <a:pPr rtl="0"/>
            <a:endParaRPr lang="ru-RU" dirty="0"/>
          </a:p>
        </p:txBody>
      </p:sp>
      <p:pic>
        <p:nvPicPr>
          <p:cNvPr id="4098" name="Picture 2" descr="Світлина від Ольги Деркачової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936" y="4077072"/>
            <a:ext cx="2989795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96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ети-друзья 16 х 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246688_TF03896101.potx" id="{A3AB8EB1-32C8-42D1-A2F7-9C8024EB1CB7}" vid="{880779B9-4198-47E8-81D9-8281AF4E13F9}"/>
    </a:ext>
  </a:extLst>
</a:theme>
</file>

<file path=ppt/theme/theme2.xml><?xml version="1.0" encoding="utf-8"?>
<a:theme xmlns:a="http://schemas.openxmlformats.org/drawingml/2006/main" name="Тема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DA15C6C-6BB6-4DB6-B7D6-7F14EAB2CC5C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a4f35948-e619-41b3-aa29-22878b09cfd2"/>
    <ds:schemaRef ds:uri="http://purl.org/dc/terms/"/>
    <ds:schemaRef ds:uri="40262f94-9f35-4ac3-9a90-690165a166b7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Учебная презентация с детьми на школьном дворе, альбом (широкоэкранный формат)</Template>
  <TotalTime>3220</TotalTime>
  <Words>217</Words>
  <Application>Microsoft Office PowerPoint</Application>
  <PresentationFormat>Широкоэкранный</PresentationFormat>
  <Paragraphs>15</Paragraphs>
  <Slides>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Bookman Old Style</vt:lpstr>
      <vt:lpstr>Calibri</vt:lpstr>
      <vt:lpstr>Times New Roman</vt:lpstr>
      <vt:lpstr>Дети-друзья 16 х 9</vt:lpstr>
      <vt:lpstr>«Тридцять перший меридіан» Євгенії Пірог: Етнокультурний потенціал інклюзивної дитячої літератури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Макет заголовка</dc:title>
  <dc:creator>OLJA</dc:creator>
  <cp:keywords/>
  <cp:lastModifiedBy>Ольга</cp:lastModifiedBy>
  <cp:revision>81</cp:revision>
  <dcterms:created xsi:type="dcterms:W3CDTF">2020-01-07T20:14:16Z</dcterms:created>
  <dcterms:modified xsi:type="dcterms:W3CDTF">2021-01-14T20:58:21Z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