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2" r:id="rId2"/>
    <p:sldId id="274" r:id="rId3"/>
    <p:sldId id="263" r:id="rId4"/>
    <p:sldId id="286" r:id="rId5"/>
    <p:sldId id="314" r:id="rId6"/>
    <p:sldId id="291" r:id="rId7"/>
    <p:sldId id="292" r:id="rId8"/>
    <p:sldId id="294" r:id="rId9"/>
    <p:sldId id="295" r:id="rId10"/>
    <p:sldId id="299" r:id="rId11"/>
    <p:sldId id="301" r:id="rId12"/>
    <p:sldId id="309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Автор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01E"/>
    <a:srgbClr val="FFFF00"/>
    <a:srgbClr val="DD4F23"/>
    <a:srgbClr val="CCFFCC"/>
    <a:srgbClr val="E11FAE"/>
    <a:srgbClr val="FE1800"/>
    <a:srgbClr val="414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07" autoAdjust="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6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98550-C77A-4CEF-BDD4-4726BB0A811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04929585-4CB3-464A-8E31-E518A2CAC1FA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слабка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>
              <a:solidFill>
                <a:srgbClr val="00B050"/>
              </a:solidFill>
              <a:latin typeface="Bookman Old Style" panose="02050604050505020204" pitchFamily="18" charset="0"/>
            </a:rPr>
            <a:t>система </a:t>
          </a:r>
          <a:r>
            <a:rPr lang="ru-RU" sz="2000" dirty="0" err="1">
              <a:solidFill>
                <a:srgbClr val="00B050"/>
              </a:solidFill>
              <a:latin typeface="Bookman Old Style" panose="02050604050505020204" pitchFamily="18" charset="0"/>
            </a:rPr>
            <a:t>захисту</a:t>
          </a:r>
          <a:r>
            <a:rPr lang="ru-RU" sz="2000" dirty="0">
              <a:solidFill>
                <a:srgbClr val="00B050"/>
              </a:solidFill>
              <a:latin typeface="Bookman Old Style" panose="02050604050505020204" pitchFamily="18" charset="0"/>
            </a:rPr>
            <a:t> (КСЗІ)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викликає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 проблему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гарантування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кібер-безпеки</a:t>
          </a:r>
          <a:r>
            <a:rPr lang="ru-RU" sz="1800" dirty="0">
              <a:solidFill>
                <a:schemeClr val="bg1"/>
              </a:solidFill>
              <a:latin typeface="Philosopher" panose="00000500000000000000" pitchFamily="2" charset="-52"/>
            </a:rPr>
            <a:t>; </a:t>
          </a:r>
          <a:endParaRPr lang="uk-UA" sz="1800" dirty="0">
            <a:solidFill>
              <a:schemeClr val="bg1"/>
            </a:solidFill>
            <a:latin typeface="Philosopher" panose="00000500000000000000" pitchFamily="2" charset="-52"/>
          </a:endParaRPr>
        </a:p>
      </dgm:t>
    </dgm:pt>
    <dgm:pt modelId="{DE87A65F-CC68-4012-A9DD-232C7596C58F}" type="parTrans" cxnId="{7F3ABBB9-7973-49CD-BCF4-B3D48E3E8B2F}">
      <dgm:prSet/>
      <dgm:spPr/>
      <dgm:t>
        <a:bodyPr/>
        <a:lstStyle/>
        <a:p>
          <a:endParaRPr lang="uk-UA"/>
        </a:p>
      </dgm:t>
    </dgm:pt>
    <dgm:pt modelId="{2162189E-5160-42BD-A212-8DF74B578DD6}" type="sibTrans" cxnId="{7F3ABBB9-7973-49CD-BCF4-B3D48E3E8B2F}">
      <dgm:prSet/>
      <dgm:spPr/>
      <dgm:t>
        <a:bodyPr/>
        <a:lstStyle/>
        <a:p>
          <a:endParaRPr lang="uk-UA"/>
        </a:p>
      </dgm:t>
    </dgm:pt>
    <dgm:pt modelId="{48CDD1EF-953D-4C44-B6AB-2EC11A18FC64}" type="pres">
      <dgm:prSet presAssocID="{65798550-C77A-4CEF-BDD4-4726BB0A81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36F752-D28E-4DEB-B2C3-56EFC6C4FA73}" type="pres">
      <dgm:prSet presAssocID="{04929585-4CB3-464A-8E31-E518A2CAC1FA}" presName="parentText" presStyleLbl="node1" presStyleIdx="0" presStyleCnt="1" custLinFactNeighborX="-1718" custLinFactNeighborY="-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3ABBB9-7973-49CD-BCF4-B3D48E3E8B2F}" srcId="{65798550-C77A-4CEF-BDD4-4726BB0A811D}" destId="{04929585-4CB3-464A-8E31-E518A2CAC1FA}" srcOrd="0" destOrd="0" parTransId="{DE87A65F-CC68-4012-A9DD-232C7596C58F}" sibTransId="{2162189E-5160-42BD-A212-8DF74B578DD6}"/>
    <dgm:cxn modelId="{119993DE-FE99-493E-93A8-9481A2FC05E5}" type="presOf" srcId="{04929585-4CB3-464A-8E31-E518A2CAC1FA}" destId="{E236F752-D28E-4DEB-B2C3-56EFC6C4FA73}" srcOrd="0" destOrd="0" presId="urn:microsoft.com/office/officeart/2005/8/layout/vList2"/>
    <dgm:cxn modelId="{C55468F0-0178-4B03-9A53-1E1586309538}" type="presOf" srcId="{65798550-C77A-4CEF-BDD4-4726BB0A811D}" destId="{48CDD1EF-953D-4C44-B6AB-2EC11A18FC64}" srcOrd="0" destOrd="0" presId="urn:microsoft.com/office/officeart/2005/8/layout/vList2"/>
    <dgm:cxn modelId="{C0563F5C-71E9-42F8-B16C-42F85122A593}" type="presParOf" srcId="{48CDD1EF-953D-4C44-B6AB-2EC11A18FC64}" destId="{E236F752-D28E-4DEB-B2C3-56EFC6C4FA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2EB140-290D-4655-A564-03763B7BF55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C438CD4C-219C-4284-B519-F07D839AD0BB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відсутність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законодавства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та нормативно-правового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регулювання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створення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,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реалізації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та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функціонування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«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Дії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»</a:t>
          </a:r>
          <a:r>
            <a:rPr lang="uk-UA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;</a:t>
          </a:r>
          <a:endParaRPr lang="uk-UA" sz="2000" dirty="0">
            <a:solidFill>
              <a:srgbClr val="00B050"/>
            </a:solidFill>
            <a:latin typeface="Bookman Old Style" panose="02050604050505020204" pitchFamily="18" charset="0"/>
          </a:endParaRPr>
        </a:p>
      </dgm:t>
    </dgm:pt>
    <dgm:pt modelId="{D90FD468-CC29-4B69-AB99-D7838F399345}" type="parTrans" cxnId="{B7E72FAE-0B5D-43BB-B57B-7652048BF127}">
      <dgm:prSet/>
      <dgm:spPr/>
      <dgm:t>
        <a:bodyPr/>
        <a:lstStyle/>
        <a:p>
          <a:endParaRPr lang="uk-UA"/>
        </a:p>
      </dgm:t>
    </dgm:pt>
    <dgm:pt modelId="{1400E986-74BD-4A3F-A4A5-5C5806053BD5}" type="sibTrans" cxnId="{B7E72FAE-0B5D-43BB-B57B-7652048BF127}">
      <dgm:prSet/>
      <dgm:spPr/>
      <dgm:t>
        <a:bodyPr/>
        <a:lstStyle/>
        <a:p>
          <a:endParaRPr lang="uk-UA"/>
        </a:p>
      </dgm:t>
    </dgm:pt>
    <dgm:pt modelId="{1662285C-CA6D-4514-9260-2087F5943437}" type="pres">
      <dgm:prSet presAssocID="{1D2EB140-290D-4655-A564-03763B7BF5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C2F9D0-3469-4D8B-AC22-7F790DC8DFE0}" type="pres">
      <dgm:prSet presAssocID="{C438CD4C-219C-4284-B519-F07D839AD0B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7E07C2-63CD-4B98-B26D-1B8665662CBF}" type="presOf" srcId="{C438CD4C-219C-4284-B519-F07D839AD0BB}" destId="{42C2F9D0-3469-4D8B-AC22-7F790DC8DFE0}" srcOrd="0" destOrd="0" presId="urn:microsoft.com/office/officeart/2005/8/layout/vList2"/>
    <dgm:cxn modelId="{A465EE35-E305-4634-A93F-2A65BFDE57FB}" type="presOf" srcId="{1D2EB140-290D-4655-A564-03763B7BF554}" destId="{1662285C-CA6D-4514-9260-2087F5943437}" srcOrd="0" destOrd="0" presId="urn:microsoft.com/office/officeart/2005/8/layout/vList2"/>
    <dgm:cxn modelId="{B7E72FAE-0B5D-43BB-B57B-7652048BF127}" srcId="{1D2EB140-290D-4655-A564-03763B7BF554}" destId="{C438CD4C-219C-4284-B519-F07D839AD0BB}" srcOrd="0" destOrd="0" parTransId="{D90FD468-CC29-4B69-AB99-D7838F399345}" sibTransId="{1400E986-74BD-4A3F-A4A5-5C5806053BD5}"/>
    <dgm:cxn modelId="{08881F7D-622A-48D1-AA3F-561A58ABAD86}" type="presParOf" srcId="{1662285C-CA6D-4514-9260-2087F5943437}" destId="{42C2F9D0-3469-4D8B-AC22-7F790DC8DF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A62760-40CE-471B-A923-9B40F448082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68B619A5-7165-4D79-9892-8D5181577084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ru-RU" sz="18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18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немає</a:t>
          </a:r>
          <a:r>
            <a:rPr lang="ru-RU" sz="18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18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чітких</a:t>
          </a:r>
          <a:r>
            <a:rPr lang="ru-RU" sz="18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18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гарантій</a:t>
          </a:r>
          <a:r>
            <a:rPr lang="ru-RU" sz="18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18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захисту</a:t>
          </a:r>
          <a:r>
            <a:rPr lang="ru-RU" sz="18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1800" dirty="0" err="1">
              <a:solidFill>
                <a:srgbClr val="00B050"/>
              </a:solidFill>
              <a:latin typeface="Bookman Old Style" panose="02050604050505020204" pitchFamily="18" charset="0"/>
            </a:rPr>
            <a:t>персональних</a:t>
          </a:r>
          <a:r>
            <a:rPr lang="ru-RU" sz="1800" dirty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18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даних</a:t>
          </a:r>
          <a:r>
            <a:rPr lang="ru-RU" sz="18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endParaRPr lang="uk-UA" sz="1800" dirty="0">
            <a:solidFill>
              <a:srgbClr val="00B050"/>
            </a:solidFill>
            <a:latin typeface="Bookman Old Style" panose="02050604050505020204" pitchFamily="18" charset="0"/>
          </a:endParaRPr>
        </a:p>
      </dgm:t>
    </dgm:pt>
    <dgm:pt modelId="{4E5E3795-DF07-4E05-917B-9027B976E9FB}" type="parTrans" cxnId="{CFB56404-27A0-47F4-811E-2AE6AD19E351}">
      <dgm:prSet/>
      <dgm:spPr/>
      <dgm:t>
        <a:bodyPr/>
        <a:lstStyle/>
        <a:p>
          <a:endParaRPr lang="uk-UA"/>
        </a:p>
      </dgm:t>
    </dgm:pt>
    <dgm:pt modelId="{83127167-E8C9-4381-A94E-D631A7775AF0}" type="sibTrans" cxnId="{CFB56404-27A0-47F4-811E-2AE6AD19E351}">
      <dgm:prSet/>
      <dgm:spPr/>
      <dgm:t>
        <a:bodyPr/>
        <a:lstStyle/>
        <a:p>
          <a:endParaRPr lang="uk-UA"/>
        </a:p>
      </dgm:t>
    </dgm:pt>
    <dgm:pt modelId="{0037AFA4-7BF9-4280-98A7-70222151F484}" type="pres">
      <dgm:prSet presAssocID="{80A62760-40CE-471B-A923-9B40F44808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2F5F0C-4C52-4ED6-8EA6-D71EB112AD84}" type="pres">
      <dgm:prSet presAssocID="{68B619A5-7165-4D79-9892-8D5181577084}" presName="parentText" presStyleLbl="node1" presStyleIdx="0" presStyleCnt="1" custLinFactNeighborX="0" custLinFactNeighborY="-60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B56404-27A0-47F4-811E-2AE6AD19E351}" srcId="{80A62760-40CE-471B-A923-9B40F4480820}" destId="{68B619A5-7165-4D79-9892-8D5181577084}" srcOrd="0" destOrd="0" parTransId="{4E5E3795-DF07-4E05-917B-9027B976E9FB}" sibTransId="{83127167-E8C9-4381-A94E-D631A7775AF0}"/>
    <dgm:cxn modelId="{18386EA4-0667-415F-9619-512C00403DD8}" type="presOf" srcId="{80A62760-40CE-471B-A923-9B40F4480820}" destId="{0037AFA4-7BF9-4280-98A7-70222151F484}" srcOrd="0" destOrd="0" presId="urn:microsoft.com/office/officeart/2005/8/layout/vList2"/>
    <dgm:cxn modelId="{CB67ACE0-2B85-49F8-9251-F55008E1B6CD}" type="presOf" srcId="{68B619A5-7165-4D79-9892-8D5181577084}" destId="{172F5F0C-4C52-4ED6-8EA6-D71EB112AD84}" srcOrd="0" destOrd="0" presId="urn:microsoft.com/office/officeart/2005/8/layout/vList2"/>
    <dgm:cxn modelId="{EDD1E92A-E22E-4462-8E11-A9DF97170E8E}" type="presParOf" srcId="{0037AFA4-7BF9-4280-98A7-70222151F484}" destId="{172F5F0C-4C52-4ED6-8EA6-D71EB112AD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5DF5A0-5A08-4FD9-83D0-639DF6901AB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1D925A22-B26B-4FDE-972D-9D841AFBFC27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обмеженість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доступу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окремих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територій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та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громадян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 до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мережі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Інтернет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(  доступ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має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лише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60-70%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населення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України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) </a:t>
          </a:r>
          <a:endParaRPr lang="uk-UA" sz="2000" dirty="0">
            <a:solidFill>
              <a:srgbClr val="00B050"/>
            </a:solidFill>
            <a:latin typeface="Bookman Old Style" panose="02050604050505020204" pitchFamily="18" charset="0"/>
          </a:endParaRPr>
        </a:p>
      </dgm:t>
    </dgm:pt>
    <dgm:pt modelId="{387807DE-6F10-4BE5-9B7A-E88FA96B645C}" type="parTrans" cxnId="{AC81058A-2348-47C8-B9A6-C4E59187DE2F}">
      <dgm:prSet/>
      <dgm:spPr/>
      <dgm:t>
        <a:bodyPr/>
        <a:lstStyle/>
        <a:p>
          <a:endParaRPr lang="uk-UA"/>
        </a:p>
      </dgm:t>
    </dgm:pt>
    <dgm:pt modelId="{0CF8D4FA-4D2C-4607-BC05-A581E548542B}" type="sibTrans" cxnId="{AC81058A-2348-47C8-B9A6-C4E59187DE2F}">
      <dgm:prSet/>
      <dgm:spPr/>
      <dgm:t>
        <a:bodyPr/>
        <a:lstStyle/>
        <a:p>
          <a:endParaRPr lang="uk-UA"/>
        </a:p>
      </dgm:t>
    </dgm:pt>
    <dgm:pt modelId="{07A920D8-E71F-4FA8-856F-1002B2CB6545}" type="pres">
      <dgm:prSet presAssocID="{B35DF5A0-5A08-4FD9-83D0-639DF6901A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D5FFB-7ADB-4EB9-B28E-5EE039727C04}" type="pres">
      <dgm:prSet presAssocID="{1D925A22-B26B-4FDE-972D-9D841AFBFC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1058A-2348-47C8-B9A6-C4E59187DE2F}" srcId="{B35DF5A0-5A08-4FD9-83D0-639DF6901AB4}" destId="{1D925A22-B26B-4FDE-972D-9D841AFBFC27}" srcOrd="0" destOrd="0" parTransId="{387807DE-6F10-4BE5-9B7A-E88FA96B645C}" sibTransId="{0CF8D4FA-4D2C-4607-BC05-A581E548542B}"/>
    <dgm:cxn modelId="{FE2AFCD5-4A25-4EE3-A88D-0BC414EB7214}" type="presOf" srcId="{1D925A22-B26B-4FDE-972D-9D841AFBFC27}" destId="{B5ED5FFB-7ADB-4EB9-B28E-5EE039727C04}" srcOrd="0" destOrd="0" presId="urn:microsoft.com/office/officeart/2005/8/layout/vList2"/>
    <dgm:cxn modelId="{1D08EF22-F7AE-4DA3-9E56-F8F5080F88FB}" type="presOf" srcId="{B35DF5A0-5A08-4FD9-83D0-639DF6901AB4}" destId="{07A920D8-E71F-4FA8-856F-1002B2CB6545}" srcOrd="0" destOrd="0" presId="urn:microsoft.com/office/officeart/2005/8/layout/vList2"/>
    <dgm:cxn modelId="{3DFE2A06-D56B-44CD-B97D-53CA1A75DFCC}" type="presParOf" srcId="{07A920D8-E71F-4FA8-856F-1002B2CB6545}" destId="{B5ED5FFB-7ADB-4EB9-B28E-5EE039727C04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26724B-66E3-4120-804D-D6620935C54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BF50E4E0-10A8-4186-B3E5-15E3F9F3BC73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відсутність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сучасних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смартфонів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у 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значної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кількості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 тих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громадян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,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які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найбільше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потребують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 доступу до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державних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послуг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(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пенсіонери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, люди з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особливими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потребами, 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особи,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які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проживають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на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тимчасово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окупованих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територіях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)</a:t>
          </a:r>
          <a:endParaRPr lang="uk-UA" sz="2000" dirty="0">
            <a:solidFill>
              <a:srgbClr val="00B050"/>
            </a:solidFill>
            <a:latin typeface="Bookman Old Style" panose="02050604050505020204" pitchFamily="18" charset="0"/>
          </a:endParaRPr>
        </a:p>
      </dgm:t>
    </dgm:pt>
    <dgm:pt modelId="{9B99F109-6E86-4DD7-B7C3-CCCA188ABEAB}" type="parTrans" cxnId="{FFA19010-005A-4D95-9987-84866F3BB320}">
      <dgm:prSet/>
      <dgm:spPr/>
      <dgm:t>
        <a:bodyPr/>
        <a:lstStyle/>
        <a:p>
          <a:endParaRPr lang="uk-UA"/>
        </a:p>
      </dgm:t>
    </dgm:pt>
    <dgm:pt modelId="{D0B46654-187F-4E11-A6B9-901C3F7CC174}" type="sibTrans" cxnId="{FFA19010-005A-4D95-9987-84866F3BB320}">
      <dgm:prSet/>
      <dgm:spPr/>
      <dgm:t>
        <a:bodyPr/>
        <a:lstStyle/>
        <a:p>
          <a:endParaRPr lang="uk-UA"/>
        </a:p>
      </dgm:t>
    </dgm:pt>
    <dgm:pt modelId="{CDD667B7-FEC6-4C66-90C5-30588E8C97C1}" type="pres">
      <dgm:prSet presAssocID="{0926724B-66E3-4120-804D-D6620935C5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8F8A99-F402-4BF1-AAFF-75EFDC90EE80}" type="pres">
      <dgm:prSet presAssocID="{BF50E4E0-10A8-4186-B3E5-15E3F9F3BC73}" presName="parentText" presStyleLbl="node1" presStyleIdx="0" presStyleCnt="1" custLinFactNeighborY="-103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A19010-005A-4D95-9987-84866F3BB320}" srcId="{0926724B-66E3-4120-804D-D6620935C54E}" destId="{BF50E4E0-10A8-4186-B3E5-15E3F9F3BC73}" srcOrd="0" destOrd="0" parTransId="{9B99F109-6E86-4DD7-B7C3-CCCA188ABEAB}" sibTransId="{D0B46654-187F-4E11-A6B9-901C3F7CC174}"/>
    <dgm:cxn modelId="{A0ED2E9B-8BE3-449F-BA2F-D7887D4D8A5D}" type="presOf" srcId="{0926724B-66E3-4120-804D-D6620935C54E}" destId="{CDD667B7-FEC6-4C66-90C5-30588E8C97C1}" srcOrd="0" destOrd="0" presId="urn:microsoft.com/office/officeart/2005/8/layout/vList2"/>
    <dgm:cxn modelId="{0C802456-7158-4A8A-9354-DEB0983E009D}" type="presOf" srcId="{BF50E4E0-10A8-4186-B3E5-15E3F9F3BC73}" destId="{2B8F8A99-F402-4BF1-AAFF-75EFDC90EE80}" srcOrd="0" destOrd="0" presId="urn:microsoft.com/office/officeart/2005/8/layout/vList2"/>
    <dgm:cxn modelId="{BAB52CBF-3C0E-4A74-90E0-87F84BE15D01}" type="presParOf" srcId="{CDD667B7-FEC6-4C66-90C5-30588E8C97C1}" destId="{2B8F8A99-F402-4BF1-AAFF-75EFDC90EE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08A65E-086E-4D67-8858-196C2984FDC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78892C42-1C59-4B75-B6BC-C8025C96042A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низький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рівень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комп</a:t>
          </a:r>
          <a:r>
            <a:rPr lang="en-US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’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ютерної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грамотності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 у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значної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частки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населення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endParaRPr lang="uk-UA" sz="2000" dirty="0">
            <a:solidFill>
              <a:srgbClr val="00B050"/>
            </a:solidFill>
            <a:latin typeface="Bookman Old Style" panose="02050604050505020204" pitchFamily="18" charset="0"/>
          </a:endParaRPr>
        </a:p>
      </dgm:t>
    </dgm:pt>
    <dgm:pt modelId="{1C96CD73-D318-49BF-9C78-0E627916F4CA}" type="parTrans" cxnId="{85ABAFBD-BB69-4F75-8555-A873DD8C05A1}">
      <dgm:prSet/>
      <dgm:spPr/>
      <dgm:t>
        <a:bodyPr/>
        <a:lstStyle/>
        <a:p>
          <a:endParaRPr lang="uk-UA"/>
        </a:p>
      </dgm:t>
    </dgm:pt>
    <dgm:pt modelId="{1C41FFC1-4C1C-4ACF-9FF6-EAB552F9BA36}" type="sibTrans" cxnId="{85ABAFBD-BB69-4F75-8555-A873DD8C05A1}">
      <dgm:prSet/>
      <dgm:spPr/>
      <dgm:t>
        <a:bodyPr/>
        <a:lstStyle/>
        <a:p>
          <a:endParaRPr lang="uk-UA"/>
        </a:p>
      </dgm:t>
    </dgm:pt>
    <dgm:pt modelId="{3EB52D6C-5887-4E31-9F87-B13B288F3BAE}" type="pres">
      <dgm:prSet presAssocID="{E408A65E-086E-4D67-8858-196C2984FD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EFA2DD-4A93-4F2F-8B8A-04B3E9E6F4FD}" type="pres">
      <dgm:prSet presAssocID="{78892C42-1C59-4B75-B6BC-C8025C96042A}" presName="parentText" presStyleLbl="node1" presStyleIdx="0" presStyleCnt="1" custLinFactNeighborY="-1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2D9616-4E2B-4267-A9E1-EEF8F2CFC112}" type="presOf" srcId="{E408A65E-086E-4D67-8858-196C2984FDCB}" destId="{3EB52D6C-5887-4E31-9F87-B13B288F3BAE}" srcOrd="0" destOrd="0" presId="urn:microsoft.com/office/officeart/2005/8/layout/vList2"/>
    <dgm:cxn modelId="{EEBB1DD0-8F5B-4130-BB4C-7DC7826BB51E}" type="presOf" srcId="{78892C42-1C59-4B75-B6BC-C8025C96042A}" destId="{83EFA2DD-4A93-4F2F-8B8A-04B3E9E6F4FD}" srcOrd="0" destOrd="0" presId="urn:microsoft.com/office/officeart/2005/8/layout/vList2"/>
    <dgm:cxn modelId="{85ABAFBD-BB69-4F75-8555-A873DD8C05A1}" srcId="{E408A65E-086E-4D67-8858-196C2984FDCB}" destId="{78892C42-1C59-4B75-B6BC-C8025C96042A}" srcOrd="0" destOrd="0" parTransId="{1C96CD73-D318-49BF-9C78-0E627916F4CA}" sibTransId="{1C41FFC1-4C1C-4ACF-9FF6-EAB552F9BA36}"/>
    <dgm:cxn modelId="{D89CFBC1-DA18-4E34-AF22-B8948F9A55B6}" type="presParOf" srcId="{3EB52D6C-5887-4E31-9F87-B13B288F3BAE}" destId="{83EFA2DD-4A93-4F2F-8B8A-04B3E9E6F4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40287-252C-4A27-8277-08FAE1FC41A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C4AB809A-3649-44BA-880C-89C2F6399C6A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ru-RU" sz="1800" dirty="0" smtClean="0">
              <a:gradFill>
                <a:gsLst>
                  <a:gs pos="100000">
                    <a:schemeClr val="accent6">
                      <a:lumMod val="50000"/>
                    </a:schemeClr>
                  </a:gs>
                  <a:gs pos="26000">
                    <a:srgbClr val="FFFF00"/>
                  </a:gs>
                  <a:gs pos="57000">
                    <a:srgbClr val="DD4F23"/>
                  </a:gs>
                </a:gsLst>
                <a:lin ang="2700000" scaled="1"/>
              </a:gradFill>
              <a:latin typeface="Philosopher"/>
            </a:rPr>
            <a:t>.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неготовність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державного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апарату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до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нових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вимог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та </a:t>
          </a:r>
          <a:r>
            <a:rPr lang="ru-RU" sz="20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завдань</a:t>
          </a:r>
          <a:r>
            <a:rPr lang="ru-RU" sz="20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endParaRPr lang="uk-UA" sz="2000" dirty="0">
            <a:solidFill>
              <a:srgbClr val="00B050"/>
            </a:solidFill>
            <a:latin typeface="Bookman Old Style" panose="02050604050505020204" pitchFamily="18" charset="0"/>
          </a:endParaRPr>
        </a:p>
      </dgm:t>
    </dgm:pt>
    <dgm:pt modelId="{A4937051-065B-4044-910C-147DDD8B8FAE}" type="parTrans" cxnId="{A3021664-4BCA-41B8-8284-2508193EBB82}">
      <dgm:prSet/>
      <dgm:spPr/>
      <dgm:t>
        <a:bodyPr/>
        <a:lstStyle/>
        <a:p>
          <a:endParaRPr lang="uk-UA"/>
        </a:p>
      </dgm:t>
    </dgm:pt>
    <dgm:pt modelId="{37B7349F-70EF-4A01-9F34-D019D4EEDBCC}" type="sibTrans" cxnId="{A3021664-4BCA-41B8-8284-2508193EBB82}">
      <dgm:prSet/>
      <dgm:spPr/>
      <dgm:t>
        <a:bodyPr/>
        <a:lstStyle/>
        <a:p>
          <a:endParaRPr lang="uk-UA"/>
        </a:p>
      </dgm:t>
    </dgm:pt>
    <dgm:pt modelId="{9BF5E7B3-79F9-4C18-AE72-27E4B62FDEF1}" type="pres">
      <dgm:prSet presAssocID="{0D640287-252C-4A27-8277-08FAE1FC41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39AF61-017A-41A5-9F15-D1B822094098}" type="pres">
      <dgm:prSet presAssocID="{C4AB809A-3649-44BA-880C-89C2F6399C6A}" presName="parentText" presStyleLbl="node1" presStyleIdx="0" presStyleCnt="1" custLinFactNeighborX="3976" custLinFactNeighborY="-5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F79008-EC3D-49A6-9A5B-E671A482059C}" type="presOf" srcId="{C4AB809A-3649-44BA-880C-89C2F6399C6A}" destId="{E439AF61-017A-41A5-9F15-D1B822094098}" srcOrd="0" destOrd="0" presId="urn:microsoft.com/office/officeart/2005/8/layout/vList2"/>
    <dgm:cxn modelId="{5F41E800-8D68-4105-8746-037655B33D42}" type="presOf" srcId="{0D640287-252C-4A27-8277-08FAE1FC41AE}" destId="{9BF5E7B3-79F9-4C18-AE72-27E4B62FDEF1}" srcOrd="0" destOrd="0" presId="urn:microsoft.com/office/officeart/2005/8/layout/vList2"/>
    <dgm:cxn modelId="{A3021664-4BCA-41B8-8284-2508193EBB82}" srcId="{0D640287-252C-4A27-8277-08FAE1FC41AE}" destId="{C4AB809A-3649-44BA-880C-89C2F6399C6A}" srcOrd="0" destOrd="0" parTransId="{A4937051-065B-4044-910C-147DDD8B8FAE}" sibTransId="{37B7349F-70EF-4A01-9F34-D019D4EEDBCC}"/>
    <dgm:cxn modelId="{D9BCE6B9-FC7E-4A75-AF04-499873904384}" type="presParOf" srcId="{9BF5E7B3-79F9-4C18-AE72-27E4B62FDEF1}" destId="{E439AF61-017A-41A5-9F15-D1B8220940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6F752-D28E-4DEB-B2C3-56EFC6C4FA73}">
      <dsp:nvSpPr>
        <dsp:cNvPr id="0" name=""/>
        <dsp:cNvSpPr/>
      </dsp:nvSpPr>
      <dsp:spPr>
        <a:xfrm>
          <a:off x="0" y="0"/>
          <a:ext cx="11245650" cy="369281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слабка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>
              <a:solidFill>
                <a:srgbClr val="00B050"/>
              </a:solidFill>
              <a:latin typeface="Bookman Old Style" panose="02050604050505020204" pitchFamily="18" charset="0"/>
            </a:rPr>
            <a:t>система </a:t>
          </a:r>
          <a:r>
            <a:rPr lang="ru-RU" sz="2000" kern="1200" dirty="0" err="1">
              <a:solidFill>
                <a:srgbClr val="00B050"/>
              </a:solidFill>
              <a:latin typeface="Bookman Old Style" panose="02050604050505020204" pitchFamily="18" charset="0"/>
            </a:rPr>
            <a:t>захисту</a:t>
          </a:r>
          <a:r>
            <a:rPr lang="ru-RU" sz="2000" kern="1200" dirty="0">
              <a:solidFill>
                <a:srgbClr val="00B050"/>
              </a:solidFill>
              <a:latin typeface="Bookman Old Style" panose="02050604050505020204" pitchFamily="18" charset="0"/>
            </a:rPr>
            <a:t> (КСЗІ)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викликає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 проблему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гарантування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кібер-безпеки</a:t>
          </a:r>
          <a:r>
            <a:rPr lang="ru-RU" sz="1800" kern="1200" dirty="0">
              <a:solidFill>
                <a:schemeClr val="bg1"/>
              </a:solidFill>
              <a:latin typeface="Philosopher" panose="00000500000000000000" pitchFamily="2" charset="-52"/>
            </a:rPr>
            <a:t>; </a:t>
          </a:r>
          <a:endParaRPr lang="uk-UA" sz="1800" kern="1200" dirty="0">
            <a:solidFill>
              <a:schemeClr val="bg1"/>
            </a:solidFill>
            <a:latin typeface="Philosopher" panose="00000500000000000000" pitchFamily="2" charset="-52"/>
          </a:endParaRPr>
        </a:p>
      </dsp:txBody>
      <dsp:txXfrm>
        <a:off x="18027" y="18027"/>
        <a:ext cx="11209596" cy="333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2F9D0-3469-4D8B-AC22-7F790DC8DFE0}">
      <dsp:nvSpPr>
        <dsp:cNvPr id="0" name=""/>
        <dsp:cNvSpPr/>
      </dsp:nvSpPr>
      <dsp:spPr>
        <a:xfrm>
          <a:off x="0" y="32"/>
          <a:ext cx="11245650" cy="646265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відсутність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законодавства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та нормативно-правового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регулювання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створення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,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реалізації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та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функціонування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«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Дії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»</a:t>
          </a:r>
          <a:r>
            <a:rPr lang="uk-UA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;</a:t>
          </a:r>
          <a:endParaRPr lang="uk-UA" sz="2000" kern="1200" dirty="0">
            <a:solidFill>
              <a:srgbClr val="00B050"/>
            </a:solidFill>
            <a:latin typeface="Bookman Old Style" panose="02050604050505020204" pitchFamily="18" charset="0"/>
          </a:endParaRPr>
        </a:p>
      </dsp:txBody>
      <dsp:txXfrm>
        <a:off x="31548" y="31580"/>
        <a:ext cx="11182554" cy="583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F5F0C-4C52-4ED6-8EA6-D71EB112AD84}">
      <dsp:nvSpPr>
        <dsp:cNvPr id="0" name=""/>
        <dsp:cNvSpPr/>
      </dsp:nvSpPr>
      <dsp:spPr>
        <a:xfrm>
          <a:off x="0" y="0"/>
          <a:ext cx="11245648" cy="403512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18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немає</a:t>
          </a:r>
          <a:r>
            <a:rPr lang="ru-RU" sz="18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18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чітких</a:t>
          </a:r>
          <a:r>
            <a:rPr lang="ru-RU" sz="18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18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гарантій</a:t>
          </a:r>
          <a:r>
            <a:rPr lang="ru-RU" sz="18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18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захисту</a:t>
          </a:r>
          <a:r>
            <a:rPr lang="ru-RU" sz="18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1800" kern="1200" dirty="0" err="1">
              <a:solidFill>
                <a:srgbClr val="00B050"/>
              </a:solidFill>
              <a:latin typeface="Bookman Old Style" panose="02050604050505020204" pitchFamily="18" charset="0"/>
            </a:rPr>
            <a:t>персональних</a:t>
          </a:r>
          <a:r>
            <a:rPr lang="ru-RU" sz="1800" kern="1200" dirty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18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даних</a:t>
          </a:r>
          <a:r>
            <a:rPr lang="ru-RU" sz="18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endParaRPr lang="uk-UA" sz="1800" kern="1200" dirty="0">
            <a:solidFill>
              <a:srgbClr val="00B050"/>
            </a:solidFill>
            <a:latin typeface="Bookman Old Style" panose="02050604050505020204" pitchFamily="18" charset="0"/>
          </a:endParaRPr>
        </a:p>
      </dsp:txBody>
      <dsp:txXfrm>
        <a:off x="19698" y="19698"/>
        <a:ext cx="11206252" cy="364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D5FFB-7ADB-4EB9-B28E-5EE039727C04}">
      <dsp:nvSpPr>
        <dsp:cNvPr id="0" name=""/>
        <dsp:cNvSpPr/>
      </dsp:nvSpPr>
      <dsp:spPr>
        <a:xfrm>
          <a:off x="0" y="32"/>
          <a:ext cx="11373182" cy="646265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обмеженість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доступу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окремих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територій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та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громадян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 до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мережі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Інтернет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(  доступ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має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лише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60-70%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населення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України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) </a:t>
          </a:r>
          <a:endParaRPr lang="uk-UA" sz="2000" kern="1200" dirty="0">
            <a:solidFill>
              <a:srgbClr val="00B050"/>
            </a:solidFill>
            <a:latin typeface="Bookman Old Style" panose="02050604050505020204" pitchFamily="18" charset="0"/>
          </a:endParaRPr>
        </a:p>
      </dsp:txBody>
      <dsp:txXfrm>
        <a:off x="31548" y="31580"/>
        <a:ext cx="11310086" cy="5831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F8A99-F402-4BF1-AAFF-75EFDC90EE80}">
      <dsp:nvSpPr>
        <dsp:cNvPr id="0" name=""/>
        <dsp:cNvSpPr/>
      </dsp:nvSpPr>
      <dsp:spPr>
        <a:xfrm>
          <a:off x="0" y="0"/>
          <a:ext cx="11373182" cy="119808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відсутність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сучасних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смартфонів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у 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значної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кількості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 тих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громадян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,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які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найбільше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потребують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 доступу до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державних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послуг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(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пенсіонери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, люди з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особливими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потребами, 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особи,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які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проживають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на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тимчасово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окупованих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територіях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)</a:t>
          </a:r>
          <a:endParaRPr lang="uk-UA" sz="2000" kern="1200" dirty="0">
            <a:solidFill>
              <a:srgbClr val="00B050"/>
            </a:solidFill>
            <a:latin typeface="Bookman Old Style" panose="02050604050505020204" pitchFamily="18" charset="0"/>
          </a:endParaRPr>
        </a:p>
      </dsp:txBody>
      <dsp:txXfrm>
        <a:off x="58485" y="58485"/>
        <a:ext cx="11256212" cy="10811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FA2DD-4A93-4F2F-8B8A-04B3E9E6F4FD}">
      <dsp:nvSpPr>
        <dsp:cNvPr id="0" name=""/>
        <dsp:cNvSpPr/>
      </dsp:nvSpPr>
      <dsp:spPr>
        <a:xfrm>
          <a:off x="0" y="0"/>
          <a:ext cx="11373182" cy="69264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низький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рівень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комп</a:t>
          </a:r>
          <a:r>
            <a:rPr lang="en-US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’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ютерної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грамотності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 у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значної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частки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населення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endParaRPr lang="uk-UA" sz="2000" kern="1200" dirty="0">
            <a:solidFill>
              <a:srgbClr val="00B050"/>
            </a:solidFill>
            <a:latin typeface="Bookman Old Style" panose="02050604050505020204" pitchFamily="18" charset="0"/>
          </a:endParaRPr>
        </a:p>
      </dsp:txBody>
      <dsp:txXfrm>
        <a:off x="33812" y="33812"/>
        <a:ext cx="11305558" cy="625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9AF61-017A-41A5-9F15-D1B822094098}">
      <dsp:nvSpPr>
        <dsp:cNvPr id="0" name=""/>
        <dsp:cNvSpPr/>
      </dsp:nvSpPr>
      <dsp:spPr>
        <a:xfrm>
          <a:off x="0" y="0"/>
          <a:ext cx="11373182" cy="91728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gradFill>
                <a:gsLst>
                  <a:gs pos="100000">
                    <a:schemeClr val="accent6">
                      <a:lumMod val="50000"/>
                    </a:schemeClr>
                  </a:gs>
                  <a:gs pos="26000">
                    <a:srgbClr val="FFFF00"/>
                  </a:gs>
                  <a:gs pos="57000">
                    <a:srgbClr val="DD4F23"/>
                  </a:gs>
                </a:gsLst>
                <a:lin ang="2700000" scaled="1"/>
              </a:gradFill>
              <a:latin typeface="Philosopher"/>
            </a:rPr>
            <a:t>.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неготовність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державного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апарату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до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нових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вимог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та </a:t>
          </a:r>
          <a:r>
            <a:rPr lang="ru-RU" sz="2000" kern="1200" dirty="0" err="1" smtClean="0">
              <a:solidFill>
                <a:srgbClr val="00B050"/>
              </a:solidFill>
              <a:latin typeface="Bookman Old Style" panose="02050604050505020204" pitchFamily="18" charset="0"/>
            </a:rPr>
            <a:t>завдань</a:t>
          </a:r>
          <a:r>
            <a:rPr lang="ru-RU" sz="2000" kern="1200" dirty="0" smtClean="0">
              <a:solidFill>
                <a:srgbClr val="00B050"/>
              </a:solidFill>
              <a:latin typeface="Bookman Old Style" panose="02050604050505020204" pitchFamily="18" charset="0"/>
            </a:rPr>
            <a:t> </a:t>
          </a:r>
          <a:endParaRPr lang="uk-UA" sz="2000" kern="1200" dirty="0">
            <a:solidFill>
              <a:srgbClr val="00B050"/>
            </a:solidFill>
            <a:latin typeface="Bookman Old Style" panose="02050604050505020204" pitchFamily="18" charset="0"/>
          </a:endParaRPr>
        </a:p>
      </dsp:txBody>
      <dsp:txXfrm>
        <a:off x="44778" y="44778"/>
        <a:ext cx="11283626" cy="827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7974A3-D9C6-4949-B3BB-4B2F87A55C8D}" type="datetime1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9E2DD4-2E30-4434-A427-2EC50491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84E6609-429A-4322-AD92-66C8B4AC72E5}" type="datetime1">
              <a:rPr lang="ru-RU" noProof="0" smtClean="0"/>
              <a:t>30.03.2020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8375C1-7C5C-42A2-80F2-05631BB376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3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4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rtlCol="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377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>
            <a:extLst>
              <a:ext uri="{FF2B5EF4-FFF2-40B4-BE49-F238E27FC236}">
                <a16:creationId xmlns:a16="http://schemas.microsoft.com/office/drawing/2014/main" id="{C4908609-0EC4-4718-AC46-A50BB2DA333E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1790100" y="2701131"/>
            <a:ext cx="4113900" cy="28281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C61EBC7C-80CF-489F-86B3-58949081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4113900" cy="28281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rtlCol="0"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rtlCol="0"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759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Название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/>
              <a:t>2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/>
              <a:t>3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:a16="http://schemas.microsoft.com/office/drawing/2014/main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9717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5">
            <a:extLst>
              <a:ext uri="{FF2B5EF4-FFF2-40B4-BE49-F238E27FC236}">
                <a16:creationId xmlns:a16="http://schemas.microsoft.com/office/drawing/2014/main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</p:spTree>
    <p:extLst>
      <p:ext uri="{BB962C8B-B14F-4D97-AF65-F5344CB8AC3E}">
        <p14:creationId xmlns:p14="http://schemas.microsoft.com/office/powerpoint/2010/main" val="96692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021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728000"/>
            <a:ext cx="54720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000" y="1728000"/>
            <a:ext cx="54720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5006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B617A5-FA6C-44C9-ABCB-DCA5D4615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210852"/>
            <a:ext cx="5472000" cy="386848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id="{0A122ACD-5C8B-4CDA-89C5-565C88865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2210852"/>
            <a:ext cx="5472000" cy="386848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 title="Разделитель">
            <a:extLst>
              <a:ext uri="{FF2B5EF4-FFF2-40B4-BE49-F238E27FC236}">
                <a16:creationId xmlns:a16="http://schemas.microsoft.com/office/drawing/2014/main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 title="Разделитель">
            <a:extLst>
              <a:ext uri="{FF2B5EF4-FFF2-40B4-BE49-F238E27FC236}">
                <a16:creationId xmlns:a16="http://schemas.microsoft.com/office/drawing/2014/main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 2">
            <a:extLst>
              <a:ext uri="{FF2B5EF4-FFF2-40B4-BE49-F238E27FC236}">
                <a16:creationId xmlns:a16="http://schemas.microsoft.com/office/drawing/2014/main" id="{A1844C96-F6D4-4E32-8A11-B1815109D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654025"/>
            <a:ext cx="5472000" cy="455122"/>
          </a:xfrm>
        </p:spPr>
        <p:txBody>
          <a:bodyPr rtlCol="0"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екст 4">
            <a:extLst>
              <a:ext uri="{FF2B5EF4-FFF2-40B4-BE49-F238E27FC236}">
                <a16:creationId xmlns:a16="http://schemas.microsoft.com/office/drawing/2014/main" id="{EA0BCCC6-F846-426B-B421-41B835224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700" y="1654025"/>
            <a:ext cx="5459300" cy="455122"/>
          </a:xfrm>
        </p:spPr>
        <p:txBody>
          <a:bodyPr rtlCol="0"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30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Объект 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3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0153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cxnSp>
        <p:nvCxnSpPr>
          <p:cNvPr id="8" name="Прямая со стрелкой 7">
            <a:extLst>
              <a:ext uri="{FF2B5EF4-FFF2-40B4-BE49-F238E27FC236}">
                <a16:creationId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10">
            <a:extLst>
              <a:ext uri="{FF2B5EF4-FFF2-40B4-BE49-F238E27FC236}">
                <a16:creationId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месяц, год</a:t>
            </a:r>
          </a:p>
        </p:txBody>
      </p:sp>
    </p:spTree>
    <p:extLst>
      <p:ext uri="{BB962C8B-B14F-4D97-AF65-F5344CB8AC3E}">
        <p14:creationId xmlns:p14="http://schemas.microsoft.com/office/powerpoint/2010/main" val="52911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лены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altLang="zh-CN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  <a:endParaRPr lang="ru-RU" altLang="zh-CN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altLang="zh-CN" noProof="0" smtClean="0"/>
              <a:pPr rtl="0"/>
              <a:t>‹#›</a:t>
            </a:fld>
            <a:endParaRPr lang="ru-RU" altLang="zh-CN" noProof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  <a:endParaRPr lang="ru-RU" altLang="zh-CN" noProof="0"/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  <p:sp>
        <p:nvSpPr>
          <p:cNvPr id="41" name="Рисунок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43" name="Текст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  <p:sp>
        <p:nvSpPr>
          <p:cNvPr id="45" name="Рисунок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47" name="Текст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</p:spTree>
    <p:extLst>
      <p:ext uri="{BB962C8B-B14F-4D97-AF65-F5344CB8AC3E}">
        <p14:creationId xmlns:p14="http://schemas.microsoft.com/office/powerpoint/2010/main" val="163894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лены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Рисунок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4620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9">
            <a:extLst>
              <a:ext uri="{FF2B5EF4-FFF2-40B4-BE49-F238E27FC236}">
                <a16:creationId xmlns:a16="http://schemas.microsoft.com/office/drawing/2014/main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rtlCol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rtlCol="0"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0128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3426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92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023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9">
            <a:extLst>
              <a:ext uri="{FF2B5EF4-FFF2-40B4-BE49-F238E27FC236}">
                <a16:creationId xmlns:a16="http://schemas.microsoft.com/office/drawing/2014/main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rtlCol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rtlCol="0"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Полное имя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 rtl="0"/>
            <a:r>
              <a:rPr lang="ru-RU" noProof="0"/>
              <a:t>Контактный номер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 rtl="0"/>
            <a:r>
              <a:rPr lang="ru-RU" noProof="0"/>
              <a:t>Электронная почта или контакт в социальной сети</a:t>
            </a:r>
          </a:p>
        </p:txBody>
      </p:sp>
    </p:spTree>
    <p:extLst>
      <p:ext uri="{BB962C8B-B14F-4D97-AF65-F5344CB8AC3E}">
        <p14:creationId xmlns:p14="http://schemas.microsoft.com/office/powerpoint/2010/main" val="4100815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знакомительные версии мобильных прило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Рисунок 8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Рисунок 9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C4EB921-BD58-4C2E-BDD5-FC8D2629829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id="{3CB44DE3-C599-4EA7-BFDA-4E39AE89FC0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3">
            <a:extLst>
              <a:ext uri="{FF2B5EF4-FFF2-40B4-BE49-F238E27FC236}">
                <a16:creationId xmlns:a16="http://schemas.microsoft.com/office/drawing/2014/main" id="{A4392E45-2A0B-49BF-9952-79C42AF8DE9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23012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зы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362715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831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val="418683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 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3" name="Объект 2">
            <a:extLst>
              <a:ext uri="{FF2B5EF4-FFF2-40B4-BE49-F238E27FC236}">
                <a16:creationId xmlns:a16="http://schemas.microsoft.com/office/drawing/2014/main" id="{DF554488-3F7D-4F3A-9AAF-73FB0977D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62" y="457200"/>
            <a:ext cx="5501126" cy="5411787"/>
          </a:xfrm>
        </p:spPr>
        <p:txBody>
          <a:bodyPr rtlCol="0"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9675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 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Рисунок 2">
            <a:extLst>
              <a:ext uri="{FF2B5EF4-FFF2-40B4-BE49-F238E27FC236}">
                <a16:creationId xmlns:a16="http://schemas.microsoft.com/office/drawing/2014/main" id="{56321125-B861-4CD5-8023-6E403517657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804181" y="457201"/>
            <a:ext cx="5504688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8771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9">
            <a:extLst>
              <a:ext uri="{FF2B5EF4-FFF2-40B4-BE49-F238E27FC236}">
                <a16:creationId xmlns:a16="http://schemas.microsoft.com/office/drawing/2014/main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rtlCol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val="1495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3714746"/>
            <a:ext cx="4416225" cy="2364591"/>
          </a:xfrm>
        </p:spPr>
        <p:txBody>
          <a:bodyPr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rtlCol="0"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</p:spTree>
    <p:extLst>
      <p:ext uri="{BB962C8B-B14F-4D97-AF65-F5344CB8AC3E}">
        <p14:creationId xmlns:p14="http://schemas.microsoft.com/office/powerpoint/2010/main" val="34206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0648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</p:spTree>
    <p:extLst>
      <p:ext uri="{BB962C8B-B14F-4D97-AF65-F5344CB8AC3E}">
        <p14:creationId xmlns:p14="http://schemas.microsoft.com/office/powerpoint/2010/main" val="54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ункта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</p:spTree>
    <p:extLst>
      <p:ext uri="{BB962C8B-B14F-4D97-AF65-F5344CB8AC3E}">
        <p14:creationId xmlns:p14="http://schemas.microsoft.com/office/powerpoint/2010/main" val="30408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613424"/>
            <a:ext cx="3974900" cy="246591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rtlCol="0"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Выделенный текст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свой макет экрана</a:t>
            </a:r>
          </a:p>
        </p:txBody>
      </p:sp>
    </p:spTree>
    <p:extLst>
      <p:ext uri="{BB962C8B-B14F-4D97-AF65-F5344CB8AC3E}">
        <p14:creationId xmlns:p14="http://schemas.microsoft.com/office/powerpoint/2010/main" val="774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Строка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1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2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3</a:t>
            </a:r>
          </a:p>
        </p:txBody>
      </p:sp>
    </p:spTree>
    <p:extLst>
      <p:ext uri="{BB962C8B-B14F-4D97-AF65-F5344CB8AC3E}">
        <p14:creationId xmlns:p14="http://schemas.microsoft.com/office/powerpoint/2010/main" val="23068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ED0A63-77FF-4992-99DD-A09E96E22ACC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335A3F-070E-4B0E-A4FA-9B3279A2897C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Надпись 12">
            <a:extLst>
              <a:ext uri="{FF2B5EF4-FFF2-40B4-BE49-F238E27FC236}">
                <a16:creationId xmlns:a16="http://schemas.microsoft.com/office/drawing/2014/main" id="{7C7EB16B-9FE5-4954-8D9A-47381E739BF5}"/>
              </a:ext>
            </a:extLst>
          </p:cNvPr>
          <p:cNvSpPr txBox="1"/>
          <p:nvPr userDrawn="1"/>
        </p:nvSpPr>
        <p:spPr>
          <a:xfrm>
            <a:off x="9529311" y="6365363"/>
            <a:ext cx="2047875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rtl="0"/>
            <a:r>
              <a:rPr lang="ru-RU" sz="1200" b="0" noProof="0">
                <a:solidFill>
                  <a:schemeClr val="bg1">
                    <a:lumMod val="65000"/>
                  </a:schemeClr>
                </a:solidFill>
                <a:latin typeface="+mn-lt"/>
              </a:rPr>
              <a:t>ИМЯ ИЛИ ЛОГОТИП</a:t>
            </a:r>
          </a:p>
        </p:txBody>
      </p:sp>
    </p:spTree>
    <p:extLst>
      <p:ext uri="{BB962C8B-B14F-4D97-AF65-F5344CB8AC3E}">
        <p14:creationId xmlns:p14="http://schemas.microsoft.com/office/powerpoint/2010/main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50" r:id="rId13"/>
    <p:sldLayoutId id="2147483652" r:id="rId14"/>
    <p:sldLayoutId id="2147483653" r:id="rId15"/>
    <p:sldLayoutId id="2147483668" r:id="rId16"/>
    <p:sldLayoutId id="2147483669" r:id="rId17"/>
    <p:sldLayoutId id="2147483671" r:id="rId18"/>
    <p:sldLayoutId id="2147483672" r:id="rId19"/>
    <p:sldLayoutId id="2147483654" r:id="rId20"/>
    <p:sldLayoutId id="2147483678" r:id="rId21"/>
    <p:sldLayoutId id="2147483655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9" r:id="rId28"/>
    <p:sldLayoutId id="214748368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2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13.png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зображення 6" descr="Две девочки смотрят на экран ноутбука">
            <a:extLst>
              <a:ext uri="{FF2B5EF4-FFF2-40B4-BE49-F238E27FC236}">
                <a16:creationId xmlns:a16="http://schemas.microsoft.com/office/drawing/2014/main" id="{F05D089D-7A15-41BC-B971-911CC28C4A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818" y="-26142"/>
            <a:ext cx="12362818" cy="6881647"/>
          </a:xfrm>
        </p:spPr>
      </p:pic>
      <p:sp>
        <p:nvSpPr>
          <p:cNvPr id="28" name="Прямоугольник 27" title="Темный полупрозрачный фон">
            <a:extLst>
              <a:ext uri="{FF2B5EF4-FFF2-40B4-BE49-F238E27FC236}">
                <a16:creationId xmlns:a16="http://schemas.microsoft.com/office/drawing/2014/main" id="{E93CFE69-79B0-440B-949E-DA17AD834A10}"/>
              </a:ext>
            </a:extLst>
          </p:cNvPr>
          <p:cNvSpPr/>
          <p:nvPr/>
        </p:nvSpPr>
        <p:spPr>
          <a:xfrm>
            <a:off x="5669334" y="-26142"/>
            <a:ext cx="4973919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" name="Надпись 18">
            <a:extLst>
              <a:ext uri="{FF2B5EF4-FFF2-40B4-BE49-F238E27FC236}">
                <a16:creationId xmlns:a16="http://schemas.microsoft.com/office/drawing/2014/main" id="{5170152F-4BDD-EA4D-B3D1-E9A87974CFC0}"/>
              </a:ext>
            </a:extLst>
          </p:cNvPr>
          <p:cNvSpPr txBox="1"/>
          <p:nvPr/>
        </p:nvSpPr>
        <p:spPr bwMode="gray">
          <a:xfrm>
            <a:off x="5577840" y="253395"/>
            <a:ext cx="4918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000" b="1" noProof="1" smtClean="0">
                <a:solidFill>
                  <a:schemeClr val="accent3"/>
                </a:solidFill>
                <a:latin typeface="Bookman Old Style" panose="02050604050505020204" pitchFamily="18" charset="0"/>
              </a:rPr>
              <a:t>ДВНЗ «Прикарпатський </a:t>
            </a:r>
            <a:r>
              <a:rPr lang="uk-UA" sz="2000" b="1" noProof="1">
                <a:solidFill>
                  <a:schemeClr val="accent3"/>
                </a:solidFill>
                <a:latin typeface="Bookman Old Style" panose="02050604050505020204" pitchFamily="18" charset="0"/>
              </a:rPr>
              <a:t>національний університет імені Василя </a:t>
            </a:r>
            <a:r>
              <a:rPr lang="uk-UA" sz="2000" b="1" noProof="1" smtClean="0">
                <a:solidFill>
                  <a:schemeClr val="accent3"/>
                </a:solidFill>
                <a:latin typeface="Bookman Old Style" panose="02050604050505020204" pitchFamily="18" charset="0"/>
              </a:rPr>
              <a:t>Стефаника»</a:t>
            </a:r>
            <a:endParaRPr lang="ru-RU" sz="2000" b="1" noProof="1">
              <a:solidFill>
                <a:schemeClr val="accent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577840" y="2215166"/>
            <a:ext cx="4737735" cy="1337931"/>
          </a:xfrm>
        </p:spPr>
        <p:txBody>
          <a:bodyPr rtlCol="0"/>
          <a:lstStyle/>
          <a:p>
            <a:pPr algn="ctr"/>
            <a:r>
              <a:rPr lang="ru-RU" sz="3100" b="1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Українська</a:t>
            </a:r>
            <a:r>
              <a:rPr lang="ru-RU" sz="31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ru-RU" sz="31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модель «</a:t>
            </a:r>
            <a:r>
              <a:rPr lang="ru-RU" sz="3100" b="1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Д</a:t>
            </a:r>
            <a:r>
              <a:rPr lang="ru-RU" sz="3100" b="1" i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ержави</a:t>
            </a:r>
            <a:r>
              <a:rPr lang="ru-RU" sz="31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ru-RU" sz="31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у </a:t>
            </a:r>
            <a:r>
              <a:rPr lang="ru-RU" sz="3100" b="1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смартфоні</a:t>
            </a:r>
            <a:r>
              <a:rPr lang="ru-RU" sz="31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» </a:t>
            </a:r>
            <a:r>
              <a:rPr lang="ru-RU" sz="31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: </a:t>
            </a:r>
            <a:r>
              <a:rPr lang="ru-RU" sz="3100" b="1" i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перспективи</a:t>
            </a:r>
            <a:r>
              <a:rPr lang="ru-RU" sz="31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 , </a:t>
            </a:r>
            <a:r>
              <a:rPr lang="ru-RU" sz="3100" b="1" i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виклики</a:t>
            </a:r>
            <a:r>
              <a:rPr lang="ru-RU" sz="31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 , </a:t>
            </a:r>
            <a:r>
              <a:rPr lang="ru-RU" sz="3100" b="1" i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загрози</a:t>
            </a:r>
            <a:endParaRPr lang="ru-RU" sz="3100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cxnSp>
        <p:nvCxnSpPr>
          <p:cNvPr id="16" name="Прямая соединительная линия 15" title="Разделитель">
            <a:extLst>
              <a:ext uri="{FF2B5EF4-FFF2-40B4-BE49-F238E27FC236}">
                <a16:creationId xmlns:a16="http://schemas.microsoft.com/office/drawing/2014/main" id="{F3753AF9-461F-4049-BB9D-621E76A51470}"/>
              </a:ext>
            </a:extLst>
          </p:cNvPr>
          <p:cNvCxnSpPr>
            <a:cxnSpLocks/>
          </p:cNvCxnSpPr>
          <p:nvPr/>
        </p:nvCxnSpPr>
        <p:spPr>
          <a:xfrm>
            <a:off x="6539896" y="4876800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477721" y="5071415"/>
            <a:ext cx="3956386" cy="1868999"/>
          </a:xfrm>
        </p:spPr>
        <p:txBody>
          <a:bodyPr rtlCol="0"/>
          <a:lstStyle/>
          <a:p>
            <a:pPr algn="r" rtl="0"/>
            <a:r>
              <a:rPr lang="uk-UA" sz="1800" b="1" dirty="0" smtClean="0">
                <a:solidFill>
                  <a:schemeClr val="accent3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Виконала студентка гр. </a:t>
            </a:r>
            <a:r>
              <a:rPr lang="uk-UA" sz="1800" b="1" dirty="0">
                <a:solidFill>
                  <a:schemeClr val="accent3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П-41</a:t>
            </a:r>
            <a:endParaRPr lang="ru-RU" sz="1800" b="1" dirty="0">
              <a:solidFill>
                <a:schemeClr val="accent3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  <a:p>
            <a:pPr algn="r" rtl="0"/>
            <a:r>
              <a:rPr lang="ru-RU" sz="1800" b="1" dirty="0" err="1">
                <a:solidFill>
                  <a:schemeClr val="accent3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Дукач</a:t>
            </a:r>
            <a:r>
              <a:rPr lang="ru-RU" sz="1800" b="1" dirty="0">
                <a:solidFill>
                  <a:schemeClr val="accent3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ru-RU" sz="1800" b="1" dirty="0" err="1">
                <a:solidFill>
                  <a:schemeClr val="accent3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Наталія</a:t>
            </a:r>
            <a:endParaRPr lang="ru-RU" sz="1800" b="1" dirty="0">
              <a:solidFill>
                <a:schemeClr val="accent3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  <a:p>
            <a:pPr algn="r" rtl="0"/>
            <a:r>
              <a:rPr lang="uk-UA" sz="1800" b="1" dirty="0">
                <a:solidFill>
                  <a:schemeClr val="accent3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Науковий керівник:</a:t>
            </a:r>
          </a:p>
          <a:p>
            <a:pPr algn="r" rtl="0"/>
            <a:r>
              <a:rPr lang="uk-UA" sz="1800" b="1" dirty="0" smtClean="0">
                <a:solidFill>
                  <a:schemeClr val="accent3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доцент </a:t>
            </a:r>
            <a:r>
              <a:rPr lang="uk-UA" sz="1800" b="1" dirty="0" err="1">
                <a:solidFill>
                  <a:schemeClr val="accent3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Доцяк</a:t>
            </a:r>
            <a:r>
              <a:rPr lang="uk-UA" sz="1800" b="1" dirty="0">
                <a:solidFill>
                  <a:schemeClr val="accent3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uk-UA" sz="1800" b="1" dirty="0" smtClean="0">
                <a:solidFill>
                  <a:schemeClr val="accent3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І. І</a:t>
            </a:r>
            <a:r>
              <a:rPr lang="uk-UA" sz="1800" b="1" dirty="0" smtClean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ru-RU" sz="1800" b="1" dirty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19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980225A-DCF8-41B4-9A40-A61DDF9A9E51}"/>
              </a:ext>
            </a:extLst>
          </p:cNvPr>
          <p:cNvSpPr/>
          <p:nvPr/>
        </p:nvSpPr>
        <p:spPr>
          <a:xfrm>
            <a:off x="-53532" y="-22893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10</a:t>
            </a:fld>
            <a:endParaRPr lang="ru-RU" noProof="0"/>
          </a:p>
        </p:txBody>
      </p:sp>
      <p:sp>
        <p:nvSpPr>
          <p:cNvPr id="2" name="Прямоугольник 1"/>
          <p:cNvSpPr/>
          <p:nvPr/>
        </p:nvSpPr>
        <p:spPr>
          <a:xfrm>
            <a:off x="334368" y="0"/>
            <a:ext cx="11857633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Ризики</a:t>
            </a:r>
            <a:r>
              <a:rPr lang="ru-RU" sz="4000" dirty="0">
                <a:solidFill>
                  <a:srgbClr val="00B05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4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загрози</a:t>
            </a:r>
            <a:endParaRPr lang="ru-RU" sz="40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10883-E257-4C77-9F32-7DBA33A2D90F}"/>
              </a:ext>
            </a:extLst>
          </p:cNvPr>
          <p:cNvSpPr txBox="1"/>
          <p:nvPr/>
        </p:nvSpPr>
        <p:spPr>
          <a:xfrm>
            <a:off x="291504" y="1381714"/>
            <a:ext cx="11459063" cy="2246769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Тотальний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контроль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держави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над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громадянами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-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цифр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о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ва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диктатура.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Яскравий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приклад – КНР: 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система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розпізнавання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облич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«Орлине око»; </a:t>
            </a:r>
            <a:r>
              <a:rPr lang="uk-UA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і</a:t>
            </a:r>
            <a:r>
              <a:rPr lang="uk-UA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дентифікація </a:t>
            </a:r>
            <a:r>
              <a:rPr lang="uk-UA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кожної людини за </a:t>
            </a:r>
            <a:r>
              <a:rPr lang="uk-UA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uk-UA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віком, </a:t>
            </a:r>
            <a:r>
              <a:rPr lang="uk-UA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расою </a:t>
            </a:r>
            <a:r>
              <a:rPr lang="uk-UA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та статтю </a:t>
            </a:r>
            <a:r>
              <a:rPr lang="uk-UA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з </a:t>
            </a:r>
            <a:r>
              <a:rPr lang="uk-UA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її автомобілем, родичами, друзями та навіть з людьми, яких вона зустрічає; </a:t>
            </a:r>
            <a:r>
              <a:rPr lang="uk-UA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система </a:t>
            </a:r>
            <a:r>
              <a:rPr lang="uk-UA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рейтингів ( чим менше балів – тим менше можливостей);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ж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орсткі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правила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поведінки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в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Інтернеті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заборона 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на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користування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окремими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сервісами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(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GitHub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,,«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Вікіпедія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»);</a:t>
            </a:r>
          </a:p>
          <a:p>
            <a:pPr algn="ctr"/>
            <a:endParaRPr lang="uk-UA" sz="20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8B9C6-50BD-4BE7-BDEE-7334FAD48757}"/>
              </a:ext>
            </a:extLst>
          </p:cNvPr>
          <p:cNvSpPr txBox="1"/>
          <p:nvPr/>
        </p:nvSpPr>
        <p:spPr>
          <a:xfrm>
            <a:off x="291505" y="3575465"/>
            <a:ext cx="11459063" cy="1323439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«Дія</a:t>
            </a:r>
            <a:r>
              <a:rPr lang="uk-UA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» - спосіб зібрати персональні дані </a:t>
            </a:r>
            <a:r>
              <a:rPr lang="uk-UA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українців ( </a:t>
            </a:r>
            <a:r>
              <a:rPr lang="uk-UA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як приклад – Індія, де вже реалізована найбільша у світі система повної ідентифікації людини (</a:t>
            </a:r>
            <a:r>
              <a:rPr lang="en-US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UIDAI</a:t>
            </a:r>
            <a:r>
              <a:rPr lang="en-US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)</a:t>
            </a:r>
            <a:r>
              <a:rPr lang="uk-UA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для зберігання всіх персональних даних);</a:t>
            </a:r>
            <a:endParaRPr lang="uk-UA" sz="20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pPr algn="ctr"/>
            <a:endParaRPr lang="uk-UA" sz="20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FAC759-D9D4-4BF7-94DE-E02AD8CA114C}"/>
              </a:ext>
            </a:extLst>
          </p:cNvPr>
          <p:cNvSpPr txBox="1"/>
          <p:nvPr/>
        </p:nvSpPr>
        <p:spPr>
          <a:xfrm>
            <a:off x="334368" y="4938220"/>
            <a:ext cx="11416200" cy="98488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корупційні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ризики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торгівлі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персональними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даними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використання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їх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в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корисливих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економічних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чи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політичних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інтересах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окремих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осіб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або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структур; </a:t>
            </a:r>
            <a:endParaRPr lang="ru-RU" sz="20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pPr algn="ctr"/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11</a:t>
            </a:fld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981069" y="1986539"/>
            <a:ext cx="9763126" cy="1015663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Виникнення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умов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щодо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порушення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основоположних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прав та свобод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людини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громадянина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: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від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шантажу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персональними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даними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втручання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в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приватне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життя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людини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до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повного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її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«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стирання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»</a:t>
            </a:r>
            <a:endParaRPr lang="ru-RU" sz="20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1069" y="3115183"/>
            <a:ext cx="9763125" cy="707886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у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досконалення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корупційних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схем за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рахунок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оцифрування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що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пов’язано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із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проблемами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ідентифікації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особи у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віртуальному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світі</a:t>
            </a:r>
            <a:endParaRPr lang="ru-RU" sz="20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1069" y="5135738"/>
            <a:ext cx="9763124" cy="707886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н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а 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глобальному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рівні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–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імперіалізм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колоніалізм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, за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рахунок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різкої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диференціації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дежав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у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розвитку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технологій</a:t>
            </a:r>
            <a:r>
              <a:rPr lang="ru-RU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16389B3-05BD-446C-8A24-C180AC7AE009}"/>
              </a:ext>
            </a:extLst>
          </p:cNvPr>
          <p:cNvSpPr txBox="1">
            <a:spLocks/>
          </p:cNvSpPr>
          <p:nvPr/>
        </p:nvSpPr>
        <p:spPr>
          <a:xfrm>
            <a:off x="981073" y="814709"/>
            <a:ext cx="9763124" cy="926249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 smtClean="0">
                <a:solidFill>
                  <a:schemeClr val="bg1"/>
                </a:solidFill>
                <a:latin typeface="Philosopher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н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едостатній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р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івень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захисту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персональних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даних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громадян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політиків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комерійних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структур та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державних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установ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створюватиме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загрози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з боку 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кіберзлочинності</a:t>
            </a:r>
            <a:endParaRPr lang="ru-RU" sz="20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3B8C08B-9027-4E9B-A70C-687729C95C8B}"/>
              </a:ext>
            </a:extLst>
          </p:cNvPr>
          <p:cNvSpPr/>
          <p:nvPr/>
        </p:nvSpPr>
        <p:spPr>
          <a:xfrm>
            <a:off x="981070" y="4073769"/>
            <a:ext cx="9763123" cy="707886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р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озвиток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популізму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 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через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використання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механізмів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  е-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лоббізму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, е-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петицій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, е-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кампаній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е-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маніпулювання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Philosopher"/>
            </a:endParaRPr>
          </a:p>
        </p:txBody>
      </p:sp>
    </p:spTree>
    <p:extLst>
      <p:ext uri="{BB962C8B-B14F-4D97-AF65-F5344CB8AC3E}">
        <p14:creationId xmlns:p14="http://schemas.microsoft.com/office/powerpoint/2010/main" val="362482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23040E4-18B7-410B-B964-51106EFE5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12</a:t>
            </a:fld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45720" y="0"/>
            <a:ext cx="12283440" cy="743046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algn="ctr"/>
            <a:r>
              <a:rPr lang="uk-UA" sz="40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Висновки</a:t>
            </a:r>
            <a:r>
              <a:rPr lang="ru-RU" sz="4000" dirty="0">
                <a:solidFill>
                  <a:srgbClr val="00B050"/>
                </a:solidFill>
                <a:latin typeface="Bookman Old Style" panose="02050604050505020204" pitchFamily="18" charset="0"/>
              </a:rPr>
              <a:t/>
            </a:r>
            <a:br>
              <a:rPr lang="ru-RU" sz="4000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endParaRPr lang="ru-RU" sz="40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69A6BB6-D383-496B-ADDA-74E3EB7FF317}"/>
              </a:ext>
            </a:extLst>
          </p:cNvPr>
          <p:cNvSpPr txBox="1">
            <a:spLocks/>
          </p:cNvSpPr>
          <p:nvPr/>
        </p:nvSpPr>
        <p:spPr>
          <a:xfrm>
            <a:off x="134910" y="743047"/>
            <a:ext cx="11847090" cy="150524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Запровадження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української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моделі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«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Держави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у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смартфоні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»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створює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можливості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для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цифрової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трансформації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політичної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системи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формує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технологічну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платформу та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запроваджує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соціальні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практики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притаманні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е-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демократі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ї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Це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дає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можливість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прискорити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процеси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суспільних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перетворень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підвищити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легітимність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інститутів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державної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влади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розвиватись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в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річищі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загальноцивілізаційних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процесів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D4960EFE-C82C-4B8B-904E-966620A55624}"/>
              </a:ext>
            </a:extLst>
          </p:cNvPr>
          <p:cNvSpPr/>
          <p:nvPr/>
        </p:nvSpPr>
        <p:spPr>
          <a:xfrm>
            <a:off x="134910" y="3066647"/>
            <a:ext cx="11847090" cy="378565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Загальними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викликами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для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цих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процесів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стають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проблеми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цифрової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грамотності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та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інформаційної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спроможності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значної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частки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суспільства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та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державних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інституцій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.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Потребує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підвищення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 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рівень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політичної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активності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громадян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щодо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ухвалення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та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реалізації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управлінських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рішень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. 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Протистояння російській агресії на перший план ставить гарантії інформаційної безпеки органів влади, підприємств, комерційних структур та простих громадян України.</a:t>
            </a:r>
          </a:p>
          <a:p>
            <a:pPr algn="just"/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 Врахування  міжнародного досвіду  повинно  забезпечити створення правової основи та дієвого суспільного контролю з метою запобігання  проявам «цифрової диктатури</a:t>
            </a:r>
            <a:r>
              <a:rPr lang="uk-UA" sz="200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»  для 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обмеження визначальних прав і свобод громадян. 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Першочергове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завдання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держави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-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створити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умови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цифрового 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розвитку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суспільства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з метою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прискорення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демократичних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перетворень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утвердження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європейського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та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євроатлантичного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вибору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України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1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1A85120-03FD-465F-9F51-6CFBCEBDEC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gradFill>
                <a:gsLst>
                  <a:gs pos="0">
                    <a:srgbClr val="FE1800">
                      <a:lumMod val="100000"/>
                      <a:alpha val="70000"/>
                    </a:srgbClr>
                  </a:gs>
                  <a:gs pos="79000">
                    <a:srgbClr val="DD4F23"/>
                  </a:gs>
                  <a:gs pos="100000">
                    <a:schemeClr val="accent5"/>
                  </a:gs>
                </a:gsLst>
                <a:lin ang="0" scaled="0"/>
              </a:gra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61CE4D1-AA5A-4D6C-80F7-69458DE6EB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201" y="298581"/>
            <a:ext cx="7907628" cy="432000"/>
          </a:xfrm>
          <a:solidFill>
            <a:schemeClr val="tx1">
              <a:alpha val="60000"/>
            </a:schemeClr>
          </a:solidFill>
        </p:spPr>
        <p:txBody>
          <a:bodyPr rtlCol="0"/>
          <a:lstStyle/>
          <a:p>
            <a:pPr algn="ctr"/>
            <a:r>
              <a:rPr lang="uk-UA" spc="300" noProof="1">
                <a:solidFill>
                  <a:srgbClr val="92D050"/>
                </a:solidFill>
                <a:latin typeface="Bookman Old Style" panose="02050604050505020204" pitchFamily="18" charset="0"/>
              </a:rPr>
              <a:t>Актуальність </a:t>
            </a:r>
            <a:r>
              <a:rPr lang="uk-UA" spc="300" noProof="1" smtClean="0">
                <a:solidFill>
                  <a:srgbClr val="92D050"/>
                </a:solidFill>
                <a:latin typeface="Bookman Old Style" panose="02050604050505020204" pitchFamily="18" charset="0"/>
              </a:rPr>
              <a:t>теми</a:t>
            </a:r>
            <a:endParaRPr lang="ru-RU" spc="300" noProof="1">
              <a:solidFill>
                <a:srgbClr val="92D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9F4F6B-299B-431B-AD93-01AF893D8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2</a:t>
            </a:fld>
            <a:endParaRPr lang="ru-RU" noProof="1"/>
          </a:p>
        </p:txBody>
      </p:sp>
      <p:cxnSp>
        <p:nvCxnSpPr>
          <p:cNvPr id="22" name="Прямая соединительная линия 21" title="Разделитель">
            <a:extLst>
              <a:ext uri="{FF2B5EF4-FFF2-40B4-BE49-F238E27FC236}">
                <a16:creationId xmlns:a16="http://schemas.microsoft.com/office/drawing/2014/main" id="{0DC27E82-D5C7-4AE4-BAF3-5DBB12CA0835}"/>
              </a:ext>
            </a:extLst>
          </p:cNvPr>
          <p:cNvCxnSpPr>
            <a:cxnSpLocks/>
          </p:cNvCxnSpPr>
          <p:nvPr/>
        </p:nvCxnSpPr>
        <p:spPr>
          <a:xfrm>
            <a:off x="5110275" y="5185557"/>
            <a:ext cx="180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34846" y="1464424"/>
            <a:ext cx="11722307" cy="5078313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Інформаційне </a:t>
            </a:r>
            <a:r>
              <a:rPr lang="uk-UA" dirty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суспільство – нова епоха розвитку людства, яка визначає особливості  існування сучасної цивілізації та </a:t>
            </a:r>
            <a:r>
              <a:rPr lang="uk-UA" dirty="0" smtClean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 і  спрямування </a:t>
            </a:r>
            <a:r>
              <a:rPr lang="uk-UA" dirty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трансформаційних процесів. Сьогодні </a:t>
            </a:r>
            <a:r>
              <a:rPr lang="uk-UA" dirty="0" smtClean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глобалізація </a:t>
            </a:r>
            <a:r>
              <a:rPr lang="uk-UA" dirty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«стискає» простір та час, прискорюючи політичні </a:t>
            </a:r>
            <a:r>
              <a:rPr lang="uk-UA" dirty="0" smtClean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dirty="0" err="1" smtClean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</a:t>
            </a:r>
            <a:r>
              <a:rPr lang="uk-UA" dirty="0" smtClean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-культурні  зміни</a:t>
            </a:r>
            <a:r>
              <a:rPr lang="uk-UA" dirty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Україна </a:t>
            </a:r>
            <a:r>
              <a:rPr lang="uk-UA" dirty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країна пострадянського </a:t>
            </a:r>
            <a:r>
              <a:rPr lang="uk-UA" dirty="0" smtClean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типу, </a:t>
            </a:r>
            <a:r>
              <a:rPr lang="uk-UA" dirty="0" smtClean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стала на шлях демократичних перетворень  в нових  цивілізаційних умовах.  Відкрита агресія з боку Російської Федерації  ще більше посилює  складність суспільних перетворень та ризики глобалізаційних викликів. Широке використання  інформаційно-</a:t>
            </a:r>
            <a:r>
              <a:rPr lang="uk-UA" dirty="0" err="1" smtClean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</a:t>
            </a:r>
            <a:r>
              <a:rPr lang="en-US" dirty="0" smtClean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ютерних</a:t>
            </a:r>
            <a:r>
              <a:rPr lang="uk-UA" dirty="0" smtClean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технологій  може або прискорити  поступ України  на шляху  демократичних трансформацій або посилити авторитарні чи навіть тоталітарні  тенденції.  	Процес запровадження  української  моделі  «Держави у </a:t>
            </a:r>
            <a:r>
              <a:rPr lang="uk-UA" dirty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смартфоні</a:t>
            </a:r>
            <a:r>
              <a:rPr lang="uk-UA" dirty="0" smtClean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супроводжується проявами обох визначених тенденцій.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accent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умовах гібридної війни  Україна стоїть перед дилемою: «електронна демократія» чи «цифрова диктатура»</a:t>
            </a:r>
            <a:endParaRPr lang="ru-RU" dirty="0">
              <a:solidFill>
                <a:schemeClr val="accent3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7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E22DC23-B50A-476A-95D5-F684A93D5E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69A70B9-CBF1-4D64-A899-3E61CDA64CF0}"/>
              </a:ext>
            </a:extLst>
          </p:cNvPr>
          <p:cNvSpPr/>
          <p:nvPr/>
        </p:nvSpPr>
        <p:spPr>
          <a:xfrm>
            <a:off x="-1" y="627927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A106A1-5BFA-4033-8A49-0E0F2A688C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C8DE6ED-38C5-4616-ADF2-8D3DC5E3660D}"/>
              </a:ext>
            </a:extLst>
          </p:cNvPr>
          <p:cNvSpPr/>
          <p:nvPr/>
        </p:nvSpPr>
        <p:spPr>
          <a:xfrm>
            <a:off x="119595" y="363496"/>
            <a:ext cx="11952809" cy="1384995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accent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Мета </a:t>
            </a:r>
            <a:r>
              <a:rPr lang="ru-RU" sz="2800" b="1" i="1" dirty="0" err="1" smtClean="0">
                <a:solidFill>
                  <a:schemeClr val="accent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b="1" i="1" dirty="0" smtClean="0">
                <a:solidFill>
                  <a:schemeClr val="accent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solidFill>
                  <a:schemeClr val="accent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dirty="0" smtClean="0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800" dirty="0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800" dirty="0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sz="2800" dirty="0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е-</a:t>
            </a:r>
            <a:r>
              <a:rPr lang="ru-RU" sz="2800" dirty="0" err="1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демократії</a:t>
            </a:r>
            <a:r>
              <a:rPr lang="ru-RU" sz="2800" dirty="0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800" dirty="0" smtClean="0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800" dirty="0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800" dirty="0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викликів</a:t>
            </a:r>
            <a:r>
              <a:rPr lang="ru-RU" sz="2800" dirty="0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загроз</a:t>
            </a:r>
            <a:r>
              <a:rPr lang="ru-RU" sz="2800" dirty="0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chemeClr val="bg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супроводжують</a:t>
            </a:r>
            <a:r>
              <a:rPr lang="ru-RU" sz="2800" dirty="0">
                <a:solidFill>
                  <a:schemeClr val="bg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dirty="0" err="1" smtClean="0">
                <a:solidFill>
                  <a:schemeClr val="accent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i="1" dirty="0" err="1" smtClean="0">
                <a:solidFill>
                  <a:schemeClr val="accent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авдання</a:t>
            </a:r>
            <a:r>
              <a:rPr lang="ru-RU" sz="2800" b="1" i="1" dirty="0" smtClean="0">
                <a:solidFill>
                  <a:schemeClr val="accent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endParaRPr lang="uk-UA" sz="2800" dirty="0">
              <a:solidFill>
                <a:schemeClr val="accent6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95EE04D9-0B1C-4D54-A8FE-B6F5067749E3}"/>
              </a:ext>
            </a:extLst>
          </p:cNvPr>
          <p:cNvGrpSpPr/>
          <p:nvPr/>
        </p:nvGrpSpPr>
        <p:grpSpPr>
          <a:xfrm>
            <a:off x="914400" y="2125234"/>
            <a:ext cx="8831611" cy="988797"/>
            <a:chOff x="0" y="0"/>
            <a:chExt cx="11592328" cy="1350655"/>
          </a:xfrm>
        </p:grpSpPr>
        <p:sp>
          <p:nvSpPr>
            <p:cNvPr id="9" name="Прямокутник: округлені кути 8">
              <a:extLst>
                <a:ext uri="{FF2B5EF4-FFF2-40B4-BE49-F238E27FC236}">
                  <a16:creationId xmlns:a16="http://schemas.microsoft.com/office/drawing/2014/main" id="{C3B35354-FEF6-4EC6-AF47-2EC56C0527C8}"/>
                </a:ext>
              </a:extLst>
            </p:cNvPr>
            <p:cNvSpPr/>
            <p:nvPr/>
          </p:nvSpPr>
          <p:spPr>
            <a:xfrm>
              <a:off x="0" y="0"/>
              <a:ext cx="11340000" cy="1350655"/>
            </a:xfrm>
            <a:prstGeom prst="roundRect">
              <a:avLst/>
            </a:prstGeom>
            <a:solidFill>
              <a:schemeClr val="tx1">
                <a:alpha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кутник: округлені кути 4">
              <a:extLst>
                <a:ext uri="{FF2B5EF4-FFF2-40B4-BE49-F238E27FC236}">
                  <a16:creationId xmlns:a16="http://schemas.microsoft.com/office/drawing/2014/main" id="{F4C14C8A-6285-4A96-960F-9A7BC0EB897F}"/>
                </a:ext>
              </a:extLst>
            </p:cNvPr>
            <p:cNvSpPr txBox="1"/>
            <p:nvPr/>
          </p:nvSpPr>
          <p:spPr>
            <a:xfrm>
              <a:off x="384196" y="117819"/>
              <a:ext cx="11208132" cy="1218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ctr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dirty="0" err="1" smtClean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виокремити</a:t>
              </a:r>
              <a:r>
                <a:rPr lang="ru-RU" sz="2400" kern="1200" dirty="0" smtClean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суть та </a:t>
              </a:r>
              <a:r>
                <a:rPr lang="ru-RU" sz="2400" kern="1200" dirty="0" err="1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переваги</a:t>
              </a:r>
              <a:r>
                <a:rPr lang="ru-RU" sz="2400" kern="1200" dirty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smtClean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е-</a:t>
              </a:r>
              <a:r>
                <a:rPr lang="ru-RU" sz="2400" kern="1200" dirty="0" err="1" smtClean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демократії</a:t>
              </a:r>
              <a:r>
                <a:rPr lang="ru-RU" sz="2400" kern="1200" dirty="0">
                  <a:solidFill>
                    <a:schemeClr val="accent3"/>
                  </a:solidFill>
                  <a:latin typeface="Philosopher"/>
                  <a:cs typeface="Times New Roman" panose="02020603050405020304" pitchFamily="18" charset="0"/>
                </a:rPr>
                <a:t>;</a:t>
              </a:r>
            </a:p>
          </p:txBody>
        </p: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E2CB0074-2FD1-45E2-B70A-4EB1DD27D0DE}"/>
              </a:ext>
            </a:extLst>
          </p:cNvPr>
          <p:cNvGrpSpPr/>
          <p:nvPr/>
        </p:nvGrpSpPr>
        <p:grpSpPr>
          <a:xfrm>
            <a:off x="1051536" y="3417711"/>
            <a:ext cx="8544337" cy="1269980"/>
            <a:chOff x="0" y="138531"/>
            <a:chExt cx="11493709" cy="2160897"/>
          </a:xfrm>
        </p:grpSpPr>
        <p:sp>
          <p:nvSpPr>
            <p:cNvPr id="12" name="Прямокутник: округлені кути 11">
              <a:extLst>
                <a:ext uri="{FF2B5EF4-FFF2-40B4-BE49-F238E27FC236}">
                  <a16:creationId xmlns:a16="http://schemas.microsoft.com/office/drawing/2014/main" id="{7F1BF835-F845-4740-A0C8-8B5C15DF6BDE}"/>
                </a:ext>
              </a:extLst>
            </p:cNvPr>
            <p:cNvSpPr/>
            <p:nvPr/>
          </p:nvSpPr>
          <p:spPr>
            <a:xfrm>
              <a:off x="0" y="492189"/>
              <a:ext cx="11340000" cy="1511640"/>
            </a:xfrm>
            <a:prstGeom prst="roundRect">
              <a:avLst/>
            </a:prstGeom>
            <a:solidFill>
              <a:schemeClr val="tx1">
                <a:alpha val="8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кутник: округлені кути 4">
              <a:extLst>
                <a:ext uri="{FF2B5EF4-FFF2-40B4-BE49-F238E27FC236}">
                  <a16:creationId xmlns:a16="http://schemas.microsoft.com/office/drawing/2014/main" id="{B6CF155F-6E55-4CEA-8C9C-32867E9EDECD}"/>
                </a:ext>
              </a:extLst>
            </p:cNvPr>
            <p:cNvSpPr txBox="1"/>
            <p:nvPr/>
          </p:nvSpPr>
          <p:spPr>
            <a:xfrm>
              <a:off x="459469" y="138531"/>
              <a:ext cx="11034240" cy="21608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 err="1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проаналізувати</a:t>
              </a:r>
              <a:r>
                <a:rPr lang="ru-RU" sz="2400" kern="1200" dirty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основні</a:t>
              </a:r>
              <a:r>
                <a:rPr lang="ru-RU" sz="2400" kern="1200" dirty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виклики</a:t>
              </a:r>
              <a:r>
                <a:rPr lang="ru-RU" sz="2400" kern="1200" dirty="0" smtClean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запровадження</a:t>
              </a:r>
              <a:r>
                <a:rPr lang="ru-RU" sz="2400" kern="1200" dirty="0" smtClean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української</a:t>
              </a:r>
              <a:r>
                <a:rPr lang="ru-RU" sz="2400" kern="1200" dirty="0" smtClean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моделі</a:t>
              </a:r>
              <a:r>
                <a:rPr lang="ru-RU" sz="2400" kern="1200" dirty="0" smtClean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«</a:t>
              </a:r>
              <a:r>
                <a:rPr lang="ru-RU" sz="2400" dirty="0" err="1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Д</a:t>
              </a:r>
              <a:r>
                <a:rPr lang="ru-RU" sz="2400" kern="1200" dirty="0" err="1" smtClean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ержави</a:t>
              </a:r>
              <a:r>
                <a:rPr lang="ru-RU" sz="2400" kern="1200" dirty="0" smtClean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2400" kern="1200" dirty="0" err="1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смартфоні</a:t>
              </a:r>
              <a:r>
                <a:rPr lang="ru-RU" sz="2400" kern="1200" dirty="0" smtClean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»;</a:t>
              </a:r>
              <a:endParaRPr lang="ru-RU" sz="2000" kern="1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60B93F40-7AA1-49FC-B7F9-221FA28A0B45}"/>
              </a:ext>
            </a:extLst>
          </p:cNvPr>
          <p:cNvGrpSpPr/>
          <p:nvPr/>
        </p:nvGrpSpPr>
        <p:grpSpPr>
          <a:xfrm>
            <a:off x="1051536" y="4789493"/>
            <a:ext cx="8605646" cy="1436914"/>
            <a:chOff x="0" y="-236048"/>
            <a:chExt cx="11340000" cy="4518248"/>
          </a:xfrm>
        </p:grpSpPr>
        <p:sp>
          <p:nvSpPr>
            <p:cNvPr id="15" name="Прямокутник: округлені кути 14">
              <a:extLst>
                <a:ext uri="{FF2B5EF4-FFF2-40B4-BE49-F238E27FC236}">
                  <a16:creationId xmlns:a16="http://schemas.microsoft.com/office/drawing/2014/main" id="{40500BE2-511C-4124-B9D3-AAA54135BBA9}"/>
                </a:ext>
              </a:extLst>
            </p:cNvPr>
            <p:cNvSpPr/>
            <p:nvPr/>
          </p:nvSpPr>
          <p:spPr>
            <a:xfrm>
              <a:off x="0" y="0"/>
              <a:ext cx="11340000" cy="4282200"/>
            </a:xfrm>
            <a:prstGeom prst="roundRect">
              <a:avLst/>
            </a:prstGeom>
            <a:solidFill>
              <a:schemeClr val="tx1">
                <a:alpha val="8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кутник: округлені кути 4">
              <a:extLst>
                <a:ext uri="{FF2B5EF4-FFF2-40B4-BE49-F238E27FC236}">
                  <a16:creationId xmlns:a16="http://schemas.microsoft.com/office/drawing/2014/main" id="{C7A65B8C-F8D7-481C-8B43-25D651DCCD90}"/>
                </a:ext>
              </a:extLst>
            </p:cNvPr>
            <p:cNvSpPr txBox="1"/>
            <p:nvPr/>
          </p:nvSpPr>
          <p:spPr>
            <a:xfrm>
              <a:off x="193301" y="-236048"/>
              <a:ext cx="11130960" cy="4413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marL="0" lvl="0" indent="0" algn="ctr" defTabSz="2667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 err="1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з’ясувати</a:t>
              </a:r>
              <a:r>
                <a:rPr lang="ru-RU" sz="2400" kern="1200" dirty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ризики</a:t>
              </a:r>
              <a:r>
                <a:rPr lang="ru-RU" sz="2400" kern="1200" dirty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та  </a:t>
              </a:r>
              <a:r>
                <a:rPr lang="ru-RU" sz="2400" kern="1200" dirty="0" err="1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загрози</a:t>
              </a:r>
              <a:r>
                <a:rPr lang="ru-RU" sz="2400" kern="1200" dirty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«</a:t>
              </a:r>
              <a:r>
                <a:rPr lang="ru-RU" sz="2400" kern="1200" dirty="0" err="1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цифрової</a:t>
              </a:r>
              <a:r>
                <a:rPr lang="ru-RU" sz="2400" kern="1200" dirty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диктатури</a:t>
              </a:r>
              <a:r>
                <a:rPr lang="ru-RU" sz="2400" kern="1200" dirty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» </a:t>
              </a:r>
              <a:r>
                <a:rPr lang="ru-RU" sz="2400" kern="1200" dirty="0" smtClean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2400" kern="1200" dirty="0" err="1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українському</a:t>
              </a:r>
              <a:r>
                <a:rPr lang="ru-RU" sz="2400" kern="1200" dirty="0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контекст</a:t>
              </a:r>
              <a:r>
                <a:rPr lang="ru-RU" sz="2400" i="1" kern="1200" dirty="0" err="1">
                  <a:solidFill>
                    <a:schemeClr val="accent3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і</a:t>
              </a:r>
              <a:r>
                <a:rPr lang="ru-RU" sz="2400" i="1" kern="1200" dirty="0">
                  <a:solidFill>
                    <a:schemeClr val="bg1"/>
                  </a:solidFill>
                  <a:latin typeface="Philosopher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66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1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D76EA96-89BC-4B31-9DA8-1A6931E43210}"/>
              </a:ext>
            </a:extLst>
          </p:cNvPr>
          <p:cNvSpPr/>
          <p:nvPr/>
        </p:nvSpPr>
        <p:spPr>
          <a:xfrm>
            <a:off x="-28574" y="0"/>
            <a:ext cx="1224914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gradFill>
                <a:gsLst>
                  <a:gs pos="29000">
                    <a:srgbClr val="E5E01E"/>
                  </a:gs>
                  <a:gs pos="100000">
                    <a:schemeClr val="accent6">
                      <a:lumMod val="50000"/>
                    </a:schemeClr>
                  </a:gs>
                  <a:gs pos="63000">
                    <a:schemeClr val="accent5"/>
                  </a:gs>
                </a:gsLst>
                <a:lin ang="2700000" scaled="1"/>
              </a:gradFill>
              <a:latin typeface="Philosopher" panose="00000500000000000000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149" y="0"/>
            <a:ext cx="11329849" cy="764498"/>
          </a:xfrm>
          <a:solidFill>
            <a:schemeClr val="tx1">
              <a:lumMod val="75000"/>
              <a:lumOff val="25000"/>
              <a:alpha val="76000"/>
            </a:schemeClr>
          </a:solidFill>
        </p:spPr>
        <p:txBody>
          <a:bodyPr/>
          <a:lstStyle/>
          <a:p>
            <a:pPr algn="ctr"/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«Держава у смартфоні»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4</a:t>
            </a:fld>
            <a:endParaRPr lang="ru-RU" noProof="0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1092222"/>
            <a:ext cx="12191999" cy="1631216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У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грудні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2019 року уряд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презентував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мобільний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додаток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«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Дія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» 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елемент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«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Держави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у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смартфоні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» -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передвиборчої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обіцянки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В.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Зеленського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та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партії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«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Слуга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народу».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Визначальна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мета 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цієї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реформи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-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об'єднати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всі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державні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послуги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в одному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сервісі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.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Заради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неї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у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вересні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2019 року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було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створено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Міністерство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цифрової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трансформації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України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EB380F-F288-42BD-85BC-88C5ED65514E}"/>
              </a:ext>
            </a:extLst>
          </p:cNvPr>
          <p:cNvSpPr txBox="1"/>
          <p:nvPr/>
        </p:nvSpPr>
        <p:spPr>
          <a:xfrm>
            <a:off x="2" y="3051162"/>
            <a:ext cx="12191998" cy="129266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Philosopher" panose="00000500000000000000" pitchFamily="2" charset="-52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Всі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послуги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мають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бути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присутніми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на одному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порталі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у так званому «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єдиному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вікні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».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Це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місце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, де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громадяни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можуть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отримати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державні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послуги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які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почергово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відцифровувуються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і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додаються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C2D6C-9155-4E85-90F0-52BBDDC54A1F}"/>
              </a:ext>
            </a:extLst>
          </p:cNvPr>
          <p:cNvSpPr txBox="1"/>
          <p:nvPr/>
        </p:nvSpPr>
        <p:spPr>
          <a:xfrm>
            <a:off x="-28574" y="4302216"/>
            <a:ext cx="12191998" cy="1015663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За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5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років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планується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запровадити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принцип: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якщо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послуги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немає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он-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лайн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, то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її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немає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оф-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лайн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endParaRPr lang="uk-UA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CDDC8E-55D6-4C80-83F7-AC2EF59CC069}"/>
              </a:ext>
            </a:extLst>
          </p:cNvPr>
          <p:cNvSpPr txBox="1"/>
          <p:nvPr/>
        </p:nvSpPr>
        <p:spPr>
          <a:xfrm>
            <a:off x="-28576" y="5447248"/>
            <a:ext cx="12192000" cy="129266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Передбачається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що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на кожному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документі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буде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QR-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код.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Підхід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«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people to people»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дає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можливість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перевірити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на 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справжність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будь-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який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документ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просто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навівши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камеру  телефону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на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нього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7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E821CE5-1D0D-4DF3-9860-1B690AC30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5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6A3515-1B9B-4C4B-9DCF-6D5085FA3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756" y="447288"/>
            <a:ext cx="4935244" cy="29817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36AA9A-083F-4983-8976-39F6F93C4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59" y="2021540"/>
            <a:ext cx="4935244" cy="2814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4BE189-BEF1-41DB-8A8D-062027322835}"/>
              </a:ext>
            </a:extLst>
          </p:cNvPr>
          <p:cNvSpPr txBox="1"/>
          <p:nvPr/>
        </p:nvSpPr>
        <p:spPr>
          <a:xfrm>
            <a:off x="1285421" y="4991100"/>
            <a:ext cx="386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lice"/>
              </a:rPr>
              <a:t>Приклад водійського посвідчення у додатку </a:t>
            </a:r>
            <a:r>
              <a:rPr lang="en-US" dirty="0">
                <a:latin typeface="Alice"/>
              </a:rPr>
              <a:t>“</a:t>
            </a:r>
            <a:r>
              <a:rPr lang="uk-UA" dirty="0">
                <a:latin typeface="Alice"/>
              </a:rPr>
              <a:t>Дія</a:t>
            </a:r>
            <a:r>
              <a:rPr lang="en-US" dirty="0">
                <a:latin typeface="Alice"/>
              </a:rPr>
              <a:t>”</a:t>
            </a:r>
            <a:endParaRPr lang="uk-UA" dirty="0">
              <a:latin typeface="Alice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F779CEE-05F1-4079-B7BF-0F028DEFC2FB}"/>
              </a:ext>
            </a:extLst>
          </p:cNvPr>
          <p:cNvSpPr/>
          <p:nvPr/>
        </p:nvSpPr>
        <p:spPr>
          <a:xfrm>
            <a:off x="7228328" y="3575566"/>
            <a:ext cx="3802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Alice"/>
              </a:rPr>
              <a:t>Приклад </a:t>
            </a:r>
            <a:r>
              <a:rPr lang="en-US" dirty="0">
                <a:latin typeface="Alice"/>
              </a:rPr>
              <a:t>ID-</a:t>
            </a:r>
            <a:r>
              <a:rPr lang="uk-UA" dirty="0">
                <a:latin typeface="Alice"/>
              </a:rPr>
              <a:t>паспорта у додатку </a:t>
            </a:r>
            <a:r>
              <a:rPr lang="en-US" dirty="0">
                <a:latin typeface="Alice"/>
              </a:rPr>
              <a:t>“</a:t>
            </a:r>
            <a:r>
              <a:rPr lang="uk-UA" dirty="0">
                <a:latin typeface="Alice"/>
              </a:rPr>
              <a:t>Дія</a:t>
            </a:r>
            <a:r>
              <a:rPr lang="en-US" dirty="0">
                <a:latin typeface="Alice"/>
              </a:rPr>
              <a:t>”</a:t>
            </a:r>
            <a:endParaRPr lang="uk-UA" dirty="0">
              <a:latin typeface="Alice"/>
            </a:endParaRPr>
          </a:p>
        </p:txBody>
      </p:sp>
    </p:spTree>
    <p:extLst>
      <p:ext uri="{BB962C8B-B14F-4D97-AF65-F5344CB8AC3E}">
        <p14:creationId xmlns:p14="http://schemas.microsoft.com/office/powerpoint/2010/main" val="18443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B31C7C2-5D18-4A7F-B519-092D730036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-32107" y="-42243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00215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Переваги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та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можливості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«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Держави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у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смартфоні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»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3FC7FB0-315D-46D1-88B5-43B738C6DA11}"/>
              </a:ext>
            </a:extLst>
          </p:cNvPr>
          <p:cNvSpPr/>
          <p:nvPr/>
        </p:nvSpPr>
        <p:spPr>
          <a:xfrm>
            <a:off x="355794" y="1071680"/>
            <a:ext cx="11416204" cy="40011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- 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істотне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зниження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витрат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здійснення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демократичних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процедур</a:t>
            </a:r>
            <a:r>
              <a:rPr lang="ru-RU" dirty="0">
                <a:gradFill flip="none" rotWithShape="1">
                  <a:gsLst>
                    <a:gs pos="24000">
                      <a:srgbClr val="E5E01E"/>
                    </a:gs>
                    <a:gs pos="54000">
                      <a:srgbClr val="DD4F23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Philosopher"/>
              </a:rPr>
              <a:t>;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C9BA76E-41ED-419F-9998-B5368B367F00}"/>
              </a:ext>
            </a:extLst>
          </p:cNvPr>
          <p:cNvSpPr/>
          <p:nvPr/>
        </p:nvSpPr>
        <p:spPr>
          <a:xfrm>
            <a:off x="355793" y="1890542"/>
            <a:ext cx="11416200" cy="101566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gradFill flip="none" rotWithShape="1">
                  <a:gsLst>
                    <a:gs pos="26000">
                      <a:srgbClr val="E5E01E"/>
                    </a:gs>
                    <a:gs pos="54000">
                      <a:srgbClr val="DD4F23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Philosopher"/>
              </a:rPr>
              <a:t>-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зниження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витрат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інтерактивні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форми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взаємодії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громадянами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дозволяє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органам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державної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влади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більш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повно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враховувати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думки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різних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соціальних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груп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при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прийнятті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рішень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;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FD336DB-B113-4C56-B919-249FDD531F3D}"/>
              </a:ext>
            </a:extLst>
          </p:cNvPr>
          <p:cNvSpPr/>
          <p:nvPr/>
        </p:nvSpPr>
        <p:spPr>
          <a:xfrm>
            <a:off x="387901" y="3000807"/>
            <a:ext cx="11416198" cy="40011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публічність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мобільність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та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оперативність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;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0A89344-9872-4F5F-9F90-D5659D787016}"/>
              </a:ext>
            </a:extLst>
          </p:cNvPr>
          <p:cNvSpPr/>
          <p:nvPr/>
        </p:nvSpPr>
        <p:spPr>
          <a:xfrm>
            <a:off x="355795" y="3817673"/>
            <a:ext cx="11416200" cy="70788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gradFill flip="none" rotWithShape="1">
                  <a:gsLst>
                    <a:gs pos="27000">
                      <a:srgbClr val="E5E01E"/>
                    </a:gs>
                    <a:gs pos="61000">
                      <a:srgbClr val="DD4F23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Bookman Old Style" panose="02050604050505020204" pitchFamily="18" charset="0"/>
              </a:rPr>
              <a:t>-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залучення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громадян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до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прийняття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рішень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більш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ранніх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стадіях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і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більш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тісній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формі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;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BF79FAF-CA2D-4620-8360-569B59AC1DB4}"/>
              </a:ext>
            </a:extLst>
          </p:cNvPr>
          <p:cNvSpPr/>
          <p:nvPr/>
        </p:nvSpPr>
        <p:spPr>
          <a:xfrm>
            <a:off x="355794" y="4629853"/>
            <a:ext cx="11416199" cy="70788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gradFill flip="none" rotWithShape="1">
                  <a:gsLst>
                    <a:gs pos="30000">
                      <a:srgbClr val="E5E01E"/>
                    </a:gs>
                    <a:gs pos="65000">
                      <a:srgbClr val="DD4F23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Philosopher"/>
              </a:rPr>
              <a:t>-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залучення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соцільних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груп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обмеженими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можливостями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яким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складно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забезпечувати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свої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громадянські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права </a:t>
            </a:r>
            <a:r>
              <a:rPr lang="ru-RU" sz="200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використовуючи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«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традиційні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»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форми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демократичної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участі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;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2C764A1-B6B1-4784-B4A4-CA5B21AADD8A}"/>
              </a:ext>
            </a:extLst>
          </p:cNvPr>
          <p:cNvSpPr/>
          <p:nvPr/>
        </p:nvSpPr>
        <p:spPr>
          <a:xfrm>
            <a:off x="355797" y="5792818"/>
            <a:ext cx="11416198" cy="70788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gradFill flip="none" rotWithShape="1">
                  <a:gsLst>
                    <a:gs pos="28000">
                      <a:srgbClr val="E5E01E"/>
                    </a:gs>
                    <a:gs pos="68000">
                      <a:srgbClr val="DD4F23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Philosopher"/>
              </a:rPr>
              <a:t>-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зміцнення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довіри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громадян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до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держави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за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рахунок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іміджевих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функцій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нових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комунікаційних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каналів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створення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громадян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ілюзії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участі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прийнятті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рішень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320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3A53299-C3AB-4378-B694-747F4F9436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112" y="485656"/>
            <a:ext cx="11707612" cy="369332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відсутність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особистого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контакту, а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отже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істотне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зменшення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корупційних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ризиків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gradFill flip="none" rotWithShape="1">
                  <a:gsLst>
                    <a:gs pos="21000">
                      <a:srgbClr val="E5E01E"/>
                    </a:gs>
                    <a:gs pos="54000">
                      <a:srgbClr val="DD4F23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Philosopher"/>
              </a:rPr>
              <a:t>;</a:t>
            </a:r>
            <a:endParaRPr lang="ru-RU" sz="2000" dirty="0">
              <a:gradFill flip="none" rotWithShape="1">
                <a:gsLst>
                  <a:gs pos="21000">
                    <a:srgbClr val="E5E01E"/>
                  </a:gs>
                  <a:gs pos="54000">
                    <a:srgbClr val="DD4F23"/>
                  </a:gs>
                  <a:gs pos="100000">
                    <a:schemeClr val="accent6">
                      <a:lumMod val="50000"/>
                    </a:schemeClr>
                  </a:gs>
                </a:gsLst>
                <a:lin ang="2700000" scaled="1"/>
                <a:tileRect/>
              </a:gradFill>
              <a:latin typeface="Philosopher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10686ED-BFB1-401C-8DED-EFC8A3A8D9B5}"/>
              </a:ext>
            </a:extLst>
          </p:cNvPr>
          <p:cNvSpPr/>
          <p:nvPr/>
        </p:nvSpPr>
        <p:spPr>
          <a:xfrm>
            <a:off x="189112" y="1114987"/>
            <a:ext cx="11707612" cy="40011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покращення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зворотнього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зв’язку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влади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з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громадянами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;</a:t>
            </a:r>
            <a:endParaRPr lang="ru-RU" sz="20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41F178D-AFA8-4AA6-BEBB-5963E17D7DA6}"/>
              </a:ext>
            </a:extLst>
          </p:cNvPr>
          <p:cNvSpPr/>
          <p:nvPr/>
        </p:nvSpPr>
        <p:spPr>
          <a:xfrm>
            <a:off x="189112" y="1777546"/>
            <a:ext cx="11707612" cy="70788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збільшення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прозорості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підзвітності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перед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громадянами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державних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службовців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та 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інституцій</a:t>
            </a:r>
            <a:r>
              <a:rPr lang="ru-RU" dirty="0" smtClean="0">
                <a:gradFill>
                  <a:gsLst>
                    <a:gs pos="21000">
                      <a:srgbClr val="E5E01E"/>
                    </a:gs>
                    <a:gs pos="54000">
                      <a:srgbClr val="DD4F23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2700000" scaled="1"/>
                </a:gradFill>
                <a:latin typeface="Philosopher"/>
              </a:rPr>
              <a:t>;</a:t>
            </a:r>
            <a:endParaRPr lang="ru-RU" dirty="0">
              <a:gradFill>
                <a:gsLst>
                  <a:gs pos="21000">
                    <a:srgbClr val="E5E01E"/>
                  </a:gs>
                  <a:gs pos="54000">
                    <a:srgbClr val="DD4F23"/>
                  </a:gs>
                  <a:gs pos="100000">
                    <a:schemeClr val="accent6">
                      <a:lumMod val="50000"/>
                    </a:schemeClr>
                  </a:gs>
                </a:gsLst>
                <a:lin ang="2700000" scaled="1"/>
              </a:gradFill>
              <a:latin typeface="Philosopher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0FB607A-69AC-4C66-B31B-97231BA3A279}"/>
              </a:ext>
            </a:extLst>
          </p:cNvPr>
          <p:cNvSpPr/>
          <p:nvPr/>
        </p:nvSpPr>
        <p:spPr>
          <a:xfrm>
            <a:off x="189112" y="2670338"/>
            <a:ext cx="11707612" cy="70788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пріоритетність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прав 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та 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свобод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особистості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над 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правами й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інтересами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соціальних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груп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суспільства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держави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забезпечення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прав і свобод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різноманітних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меншин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;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C995C1E-72AA-49D8-9AEC-8379EA623F62}"/>
              </a:ext>
            </a:extLst>
          </p:cNvPr>
          <p:cNvSpPr/>
          <p:nvPr/>
        </p:nvSpPr>
        <p:spPr>
          <a:xfrm>
            <a:off x="189112" y="3897589"/>
            <a:ext cx="11707612" cy="40011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створення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можливостей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для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участі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у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політиці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вразливих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категорій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громадян</a:t>
            </a:r>
            <a:r>
              <a:rPr lang="ru-RU" dirty="0" smtClean="0">
                <a:gradFill>
                  <a:gsLst>
                    <a:gs pos="100000">
                      <a:schemeClr val="accent6">
                        <a:lumMod val="50000"/>
                      </a:schemeClr>
                    </a:gs>
                    <a:gs pos="26000">
                      <a:srgbClr val="FFFF00"/>
                    </a:gs>
                    <a:gs pos="57000">
                      <a:srgbClr val="DD4F23"/>
                    </a:gs>
                  </a:gsLst>
                  <a:lin ang="2700000" scaled="1"/>
                </a:gradFill>
                <a:latin typeface="Philosopher"/>
              </a:rPr>
              <a:t>,;</a:t>
            </a:r>
            <a:endParaRPr lang="ru-RU" dirty="0">
              <a:gradFill>
                <a:gsLst>
                  <a:gs pos="100000">
                    <a:schemeClr val="accent6">
                      <a:lumMod val="50000"/>
                    </a:schemeClr>
                  </a:gs>
                  <a:gs pos="26000">
                    <a:srgbClr val="FFFF00"/>
                  </a:gs>
                  <a:gs pos="57000">
                    <a:srgbClr val="DD4F23"/>
                  </a:gs>
                </a:gsLst>
                <a:lin ang="2700000" scaled="1"/>
              </a:gradFill>
              <a:latin typeface="Philosopher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F223E96-53DA-4AE3-A7B2-74CC55EC43A5}"/>
              </a:ext>
            </a:extLst>
          </p:cNvPr>
          <p:cNvSpPr/>
          <p:nvPr/>
        </p:nvSpPr>
        <p:spPr>
          <a:xfrm>
            <a:off x="189112" y="4609899"/>
            <a:ext cx="11707612" cy="70788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публічна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влада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виграє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від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дискусій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ініціатив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що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розиваються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у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середовищі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громадянського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суспільства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;</a:t>
            </a:r>
            <a:endParaRPr lang="ru-RU" sz="20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B7915DE6-A28F-4C24-92AF-10541E16C9AC}"/>
              </a:ext>
            </a:extLst>
          </p:cNvPr>
          <p:cNvSpPr/>
          <p:nvPr/>
        </p:nvSpPr>
        <p:spPr>
          <a:xfrm>
            <a:off x="189112" y="5606559"/>
            <a:ext cx="11707612" cy="70788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медіа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як 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«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четверта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влада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»,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отримають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можливості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створення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форуму 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для </a:t>
            </a:r>
            <a:r>
              <a:rPr lang="ru-RU" sz="20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публічних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дебатів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щодо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 проблем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громадян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соціальних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спільнот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endParaRPr lang="ru-RU" sz="20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024" y="0"/>
            <a:ext cx="12313024" cy="662282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algn="ctr"/>
            <a:r>
              <a:rPr lang="uk-UA" sz="4000" dirty="0">
                <a:solidFill>
                  <a:srgbClr val="00B050"/>
                </a:solidFill>
                <a:latin typeface="Bookman Old Style" panose="02050604050505020204" pitchFamily="18" charset="0"/>
              </a:rPr>
              <a:t>Виклики </a:t>
            </a:r>
            <a:endParaRPr lang="ru-RU" sz="40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174" y="1226269"/>
            <a:ext cx="11245650" cy="1283993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Українська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модель «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Держави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у 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смартфоні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», 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як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інформаційної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платформи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для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нової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політичної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практики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притаманної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е-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демократії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породжує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  низку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викликів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:</a:t>
            </a:r>
            <a:endParaRPr lang="ru-RU" sz="20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8</a:t>
            </a:fld>
            <a:endParaRPr lang="ru-RU" noProof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43D4F5A1-F6F6-4F65-B1BB-CB64CA478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687663"/>
              </p:ext>
            </p:extLst>
          </p:nvPr>
        </p:nvGraphicFramePr>
        <p:xfrm>
          <a:off x="473175" y="2997402"/>
          <a:ext cx="1124565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60EC4D1C-E8B8-4BB7-8FF4-5B1BA93D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815636"/>
              </p:ext>
            </p:extLst>
          </p:nvPr>
        </p:nvGraphicFramePr>
        <p:xfrm>
          <a:off x="473175" y="3958649"/>
          <a:ext cx="1124565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C9367370-8D24-4F50-8E27-A91E731D7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9347256"/>
              </p:ext>
            </p:extLst>
          </p:nvPr>
        </p:nvGraphicFramePr>
        <p:xfrm>
          <a:off x="473175" y="5092120"/>
          <a:ext cx="11245649" cy="403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22407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18E0729-17D7-4387-AC84-7DD284CE4AF9}"/>
              </a:ext>
            </a:extLst>
          </p:cNvPr>
          <p:cNvSpPr/>
          <p:nvPr/>
        </p:nvSpPr>
        <p:spPr>
          <a:xfrm>
            <a:off x="103031" y="0"/>
            <a:ext cx="12192000" cy="68580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9</a:t>
            </a:fld>
            <a:endParaRPr lang="ru-RU" noProof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E6E49A9-E134-440B-BAF2-3990B1399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7643631"/>
              </p:ext>
            </p:extLst>
          </p:nvPr>
        </p:nvGraphicFramePr>
        <p:xfrm>
          <a:off x="398818" y="706795"/>
          <a:ext cx="1137318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8231E9E-7B44-48D5-9E9B-355C8C575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030504"/>
              </p:ext>
            </p:extLst>
          </p:nvPr>
        </p:nvGraphicFramePr>
        <p:xfrm>
          <a:off x="398818" y="1903313"/>
          <a:ext cx="11373182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AE30176-315F-4BC7-94C1-CA1B40CB4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923661"/>
              </p:ext>
            </p:extLst>
          </p:nvPr>
        </p:nvGraphicFramePr>
        <p:xfrm>
          <a:off x="398818" y="3653830"/>
          <a:ext cx="11373182" cy="70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28F5B2A6-CA3B-44DF-BEC6-EF94A72B9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071058"/>
              </p:ext>
            </p:extLst>
          </p:nvPr>
        </p:nvGraphicFramePr>
        <p:xfrm>
          <a:off x="398818" y="4824237"/>
          <a:ext cx="1137318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94853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5" grpId="0">
        <p:bldAsOne/>
      </p:bldGraphic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660_TF33781529" id="{A44938B0-BC5A-4767-BF30-38C8000CE585}" vid="{A994127E-A67F-4C85-9FD0-DD3FF82BA15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Технологическая презентация</Template>
  <TotalTime>0</TotalTime>
  <Words>974</Words>
  <Application>Microsoft Office PowerPoint</Application>
  <PresentationFormat>Широкоэкранный</PresentationFormat>
  <Paragraphs>72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Alice</vt:lpstr>
      <vt:lpstr>Arial</vt:lpstr>
      <vt:lpstr>Arial Black</vt:lpstr>
      <vt:lpstr>Batang</vt:lpstr>
      <vt:lpstr>Bookman Old Style</vt:lpstr>
      <vt:lpstr>Calibri</vt:lpstr>
      <vt:lpstr>Philosopher</vt:lpstr>
      <vt:lpstr>Tahoma</vt:lpstr>
      <vt:lpstr>Times New Roman</vt:lpstr>
      <vt:lpstr>Тема Office</vt:lpstr>
      <vt:lpstr>Українська модель «Держави у смартфоні» : перспективи , виклики , загрози</vt:lpstr>
      <vt:lpstr>Актуальність теми</vt:lpstr>
      <vt:lpstr>Презентация PowerPoint</vt:lpstr>
      <vt:lpstr>«Держава у смартфоні»</vt:lpstr>
      <vt:lpstr>Презентация PowerPoint</vt:lpstr>
      <vt:lpstr>Презентация PowerPoint</vt:lpstr>
      <vt:lpstr>Презентация PowerPoint</vt:lpstr>
      <vt:lpstr>Виклики </vt:lpstr>
      <vt:lpstr>Презентация PowerPoint</vt:lpstr>
      <vt:lpstr>Презентация PowerPoint</vt:lpstr>
      <vt:lpstr>Презентация PowerPoint</vt:lpstr>
      <vt:lpstr>Висновки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2020-03-25T17:38:04Z</dcterms:created>
  <dcterms:modified xsi:type="dcterms:W3CDTF">2020-03-30T09:29:29Z</dcterms:modified>
  <cp:category/>
</cp:coreProperties>
</file>