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3%D0%BA%D1%80%D0%B0%D1%97%D0%BD%D1%86%D1%96" TargetMode="External"/><Relationship Id="rId3" Type="http://schemas.openxmlformats.org/officeDocument/2006/relationships/hyperlink" Target="https://uk.wikipedia.org/wiki/30_%D1%81%D1%96%D1%87%D0%BD%D1%8F" TargetMode="External"/><Relationship Id="rId7" Type="http://schemas.openxmlformats.org/officeDocument/2006/relationships/hyperlink" Target="https://uk.wikipedia.org/wiki/%D0%A2%D0%B5%D1%80%D0%BD%D0%BE%D0%BF%D1%96%D0%BB%D1%8C%D1%81%D1%8C%D0%BA%D0%B0_%D0%BE%D0%B1%D0%BB%D0%B0%D1%81%D1%82%D1%8C" TargetMode="External"/><Relationship Id="rId12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2%D0%B5%D1%80%D0%BD%D0%BE%D0%BF%D1%96%D0%BB%D1%8C%D1%81%D1%8C%D0%BA%D0%B8%D0%B9_%D1%80%D0%B0%D0%B9%D0%BE%D0%BD" TargetMode="External"/><Relationship Id="rId11" Type="http://schemas.openxmlformats.org/officeDocument/2006/relationships/hyperlink" Target="https://uk.wikipedia.org/wiki/%D0%9D%D0%B0%D1%86%D1%96%D0%BE%D0%BD%D0%B0%D0%BB%D1%8C%D0%BD%D0%B0_%D1%81%D0%BF%D1%96%D0%BB%D0%BA%D0%B0_%D0%BF%D0%B8%D1%81%D1%8C%D0%BC%D0%B5%D0%BD%D0%BD%D0%B8%D0%BA%D1%96%D0%B2_%D0%A3%D0%BA%D1%80%D0%B0%D1%97%D0%BD%D0%B8" TargetMode="External"/><Relationship Id="rId5" Type="http://schemas.openxmlformats.org/officeDocument/2006/relationships/hyperlink" Target="https://uk.wikipedia.org/wiki/%D0%9E%D1%81%D1%82%D1%80%D1%96%D0%B2_(%D0%A2%D0%B5%D1%80%D0%BD%D0%BE%D0%BF%D1%96%D0%BB%D1%8C%D1%81%D1%8C%D0%BA%D0%B8%D0%B9_%D1%80%D0%B0%D0%B9%D0%BE%D0%BD)" TargetMode="External"/><Relationship Id="rId10" Type="http://schemas.openxmlformats.org/officeDocument/2006/relationships/hyperlink" Target="https://uk.wikipedia.org/wiki/%D0%9F%D1%80%D0%BE%D0%B7%D0%B0%D1%97%D0%BA" TargetMode="External"/><Relationship Id="rId4" Type="http://schemas.openxmlformats.org/officeDocument/2006/relationships/hyperlink" Target="https://uk.wikipedia.org/wiki/1965" TargetMode="External"/><Relationship Id="rId9" Type="http://schemas.openxmlformats.org/officeDocument/2006/relationships/hyperlink" Target="https://uk.wikipedia.org/wiki/%D0%9F%D0%BE%D0%B5%D1%8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ОБРАЗ АВТОРА У СУЧАСНІЙ УКРАЇНСЬКІЙ ПОЕЗІЇ: ВІД АВТОРА </a:t>
            </a:r>
            <a:r>
              <a:rPr lang="uk-UA" b="1" dirty="0" err="1" smtClean="0"/>
              <a:t>ТРиКСТЕРА</a:t>
            </a:r>
            <a:r>
              <a:rPr lang="uk-UA" b="1" dirty="0" smtClean="0"/>
              <a:t> </a:t>
            </a:r>
            <a:r>
              <a:rPr lang="uk-UA" b="1" dirty="0"/>
              <a:t>ДО АВТОРА-ВОЇНА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 smtClean="0"/>
              <a:t>Ольга Деркачова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539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Автор-</a:t>
            </a:r>
            <a:r>
              <a:rPr lang="uk-UA" b="1" dirty="0" err="1" smtClean="0"/>
              <a:t>трикстер</a:t>
            </a:r>
            <a:r>
              <a:rPr lang="uk-UA" b="1" dirty="0"/>
              <a:t>: семантика і трансформації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5" y="592428"/>
            <a:ext cx="8362500" cy="3984086"/>
          </a:xfrm>
        </p:spPr>
      </p:pic>
    </p:spTree>
    <p:extLst>
      <p:ext uri="{BB962C8B-B14F-4D97-AF65-F5344CB8AC3E}">
        <p14:creationId xmlns:p14="http://schemas.microsoft.com/office/powerpoint/2010/main" val="183062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	</a:t>
            </a:r>
            <a:r>
              <a:rPr lang="uk-UA" b="1" dirty="0" err="1"/>
              <a:t>Aвтор-xудожник</a:t>
            </a:r>
            <a:r>
              <a:rPr lang="uk-UA" b="1" dirty="0"/>
              <a:t> i його </a:t>
            </a:r>
            <a:r>
              <a:rPr lang="uk-UA" b="1" dirty="0" err="1"/>
              <a:t>конотaтивнi</a:t>
            </a:r>
            <a:r>
              <a:rPr lang="uk-UA" b="1" dirty="0"/>
              <a:t> контексти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 descr="C:\Users\OLJA\Downloads\png (56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1" y="437882"/>
            <a:ext cx="8564450" cy="3889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27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/>
              <a:t>Aвтор-звичaйнa</a:t>
            </a:r>
            <a:r>
              <a:rPr lang="uk-UA" b="1" dirty="0"/>
              <a:t> </a:t>
            </a:r>
            <a:r>
              <a:rPr lang="uk-UA" b="1" dirty="0" err="1"/>
              <a:t>людинa</a:t>
            </a:r>
            <a:r>
              <a:rPr lang="uk-UA" b="1" dirty="0"/>
              <a:t> як суб’єкт </a:t>
            </a:r>
            <a:r>
              <a:rPr lang="uk-UA" b="1" dirty="0" err="1"/>
              <a:t>смислотворення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 descr="C:\Users\OLJA\Downloads\png (57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25" y="373487"/>
            <a:ext cx="8345510" cy="3889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9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Автор-воїн як маркер </a:t>
            </a:r>
            <a:r>
              <a:rPr lang="uk-UA" b="1" dirty="0" smtClean="0"/>
              <a:t>сучасності. Борис </a:t>
            </a:r>
            <a:r>
              <a:rPr lang="uk-UA" b="1" dirty="0" err="1" smtClean="0"/>
              <a:t>гуменюк</a:t>
            </a:r>
            <a:endParaRPr lang="uk-UA" dirty="0"/>
          </a:p>
        </p:txBody>
      </p:sp>
      <p:pic>
        <p:nvPicPr>
          <p:cNvPr id="1026" name="Picture 2" descr="https://wz.lviv.ua/img/870x480/e/38dbffa947609eee902c14d6a34968c5-b65150bf9505182c9ad63bb6f2ae97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1712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6806" y="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позивний </a:t>
            </a:r>
            <a:r>
              <a:rPr lang="uk-UA" u="sng" dirty="0">
                <a:solidFill>
                  <a:srgbClr val="222222"/>
                </a:solidFill>
                <a:latin typeface="Arial" panose="020B0604020202020204" pitchFamily="34" charset="0"/>
              </a:rPr>
              <a:t>«Кармелюк»; нар. </a:t>
            </a:r>
            <a:r>
              <a:rPr lang="uk-UA" u="sng" dirty="0">
                <a:solidFill>
                  <a:srgbClr val="0B0080"/>
                </a:solidFill>
                <a:latin typeface="Arial" panose="020B0604020202020204" pitchFamily="34" charset="0"/>
                <a:hlinkClick r:id="rId3" tooltip="30 січня"/>
              </a:rPr>
              <a:t>30 січня</a:t>
            </a:r>
            <a:r>
              <a:rPr lang="uk-UA" u="sng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uk-UA" u="sng" dirty="0">
                <a:solidFill>
                  <a:srgbClr val="0B0080"/>
                </a:solidFill>
                <a:latin typeface="Arial" panose="020B0604020202020204" pitchFamily="34" charset="0"/>
                <a:hlinkClick r:id="rId4" tooltip="1965"/>
              </a:rPr>
              <a:t>1965</a:t>
            </a:r>
            <a:r>
              <a:rPr lang="uk-UA" u="sng" dirty="0">
                <a:solidFill>
                  <a:srgbClr val="222222"/>
                </a:solidFill>
                <a:latin typeface="Arial" panose="020B0604020202020204" pitchFamily="34" charset="0"/>
              </a:rPr>
              <a:t>, с. </a:t>
            </a:r>
            <a:r>
              <a:rPr lang="uk-UA" u="sng" dirty="0">
                <a:solidFill>
                  <a:srgbClr val="0B0080"/>
                </a:solidFill>
                <a:latin typeface="Arial" panose="020B0604020202020204" pitchFamily="34" charset="0"/>
                <a:hlinkClick r:id="rId5" tooltip="Острів (Тернопільський район)"/>
              </a:rPr>
              <a:t>Острів</a:t>
            </a:r>
            <a:r>
              <a:rPr lang="uk-UA" u="sng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uk-UA" u="sng" dirty="0">
                <a:solidFill>
                  <a:srgbClr val="0B0080"/>
                </a:solidFill>
                <a:latin typeface="Arial" panose="020B0604020202020204" pitchFamily="34" charset="0"/>
                <a:hlinkClick r:id="rId6" tooltip="Тернопільський район"/>
              </a:rPr>
              <a:t>Тернопільського району</a:t>
            </a:r>
            <a:r>
              <a:rPr lang="uk-UA" u="sng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uk-UA" u="sng" dirty="0">
                <a:solidFill>
                  <a:srgbClr val="0B0080"/>
                </a:solidFill>
                <a:latin typeface="Arial" panose="020B0604020202020204" pitchFamily="34" charset="0"/>
                <a:hlinkClick r:id="rId7" tooltip="Тернопільська область"/>
              </a:rPr>
              <a:t>Тернопільської області</a:t>
            </a:r>
            <a:r>
              <a:rPr lang="uk-UA" u="sng" dirty="0">
                <a:solidFill>
                  <a:srgbClr val="222222"/>
                </a:solidFill>
                <a:latin typeface="Arial" panose="020B0604020202020204" pitchFamily="34" charset="0"/>
              </a:rPr>
              <a:t>) — </a:t>
            </a:r>
            <a:r>
              <a:rPr lang="uk-UA" u="sng" dirty="0" err="1">
                <a:solidFill>
                  <a:srgbClr val="0B0080"/>
                </a:solidFill>
                <a:latin typeface="Arial" panose="020B0604020202020204" pitchFamily="34" charset="0"/>
                <a:hlinkClick r:id="rId8" tooltip="Українці"/>
              </a:rPr>
              <a:t>український</a:t>
            </a:r>
            <a:r>
              <a:rPr lang="uk-UA" u="sng" dirty="0" err="1">
                <a:solidFill>
                  <a:srgbClr val="0B0080"/>
                </a:solidFill>
                <a:latin typeface="Arial" panose="020B0604020202020204" pitchFamily="34" charset="0"/>
                <a:hlinkClick r:id="rId9" tooltip="Поет"/>
              </a:rPr>
              <a:t>поет</a:t>
            </a:r>
            <a:r>
              <a:rPr lang="uk-UA" u="sng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uk-UA" u="sng" dirty="0">
                <a:solidFill>
                  <a:srgbClr val="0B0080"/>
                </a:solidFill>
                <a:latin typeface="Arial" panose="020B0604020202020204" pitchFamily="34" charset="0"/>
                <a:hlinkClick r:id="rId10" tooltip="Прозаїк"/>
              </a:rPr>
              <a:t>прозаїк</a:t>
            </a:r>
            <a:r>
              <a:rPr lang="uk-UA" u="sng" dirty="0">
                <a:solidFill>
                  <a:srgbClr val="222222"/>
                </a:solidFill>
                <a:latin typeface="Arial" panose="020B0604020202020204" pitchFamily="34" charset="0"/>
              </a:rPr>
              <a:t>, військовик. Автор проекту «Українські книги — українським тюрмам», Координатор проекту «Інша література». Член </a:t>
            </a:r>
            <a:r>
              <a:rPr lang="uk-UA" u="sng" dirty="0">
                <a:solidFill>
                  <a:srgbClr val="0B0080"/>
                </a:solidFill>
                <a:latin typeface="Arial" panose="020B0604020202020204" pitchFamily="34" charset="0"/>
                <a:hlinkClick r:id="rId11" tooltip="Національна спілка письменників України"/>
              </a:rPr>
              <a:t>Національної спілки письменників України</a:t>
            </a:r>
            <a:r>
              <a:rPr lang="uk-UA" u="sng" dirty="0">
                <a:solidFill>
                  <a:srgbClr val="222222"/>
                </a:solidFill>
                <a:latin typeface="Arial" panose="020B0604020202020204" pitchFamily="34" charset="0"/>
              </a:rPr>
              <a:t> (з 2006). Заступник командира добровольчого батальйону ОУН (2014 р.) Голова Української Військової Ор</a:t>
            </a:r>
            <a:r>
              <a:rPr lang="uk-UA" dirty="0">
                <a:solidFill>
                  <a:srgbClr val="222222"/>
                </a:solidFill>
                <a:latin typeface="Arial" panose="020B0604020202020204" pitchFamily="34" charset="0"/>
              </a:rPr>
              <a:t>ганізації (2015 р.)</a:t>
            </a:r>
            <a:endParaRPr lang="uk-UA" dirty="0"/>
          </a:p>
        </p:txBody>
      </p:sp>
      <p:pic>
        <p:nvPicPr>
          <p:cNvPr id="1028" name="Picture 4" descr="Результат пошуку зображень за запитом &quot;вірші з війни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164" y="2585323"/>
            <a:ext cx="3178490" cy="401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9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Микола </a:t>
            </a:r>
            <a:r>
              <a:rPr lang="uk-UA" dirty="0" err="1" smtClean="0"/>
              <a:t>воронін</a:t>
            </a:r>
            <a:endParaRPr lang="uk-UA" dirty="0"/>
          </a:p>
        </p:txBody>
      </p:sp>
      <p:pic>
        <p:nvPicPr>
          <p:cNvPr id="2050" name="Picture 2" descr="https://image.zn.ua/media/images/645x426/Feb2015/1085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327145"/>
            <a:ext cx="5473018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01048" y="22055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>
                <a:solidFill>
                  <a:srgbClr val="3A4A59"/>
                </a:solidFill>
                <a:latin typeface="Lora-Regular"/>
              </a:rPr>
              <a:t>Я, Микола Воронін, що довго жив у Росії і вважав себе росіянином, стою тут. Захищаю українську землю від цієї гидоти, яка з вами, окупантами, повзе. Бачив я, що ви зробили з моєю рідною Горлівкою. Під вашою владою гине й загинається моє місто. Я знаю всі околиці. І особисто бачив плоди ваші. І ой як я не хочу, щоб гидота, яку ви чините, поширилася на всю мою країну. І робитиму все, щоб ви, гади, пішли. До перемоги. А перемога буде наша". </a:t>
            </a:r>
            <a:endParaRPr lang="uk-UA" dirty="0"/>
          </a:p>
        </p:txBody>
      </p:sp>
      <p:pic>
        <p:nvPicPr>
          <p:cNvPr id="2052" name="Picture 4" descr="Результат пошуку зображень за запитом &quot;вірші одного кіборг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47" y="3058581"/>
            <a:ext cx="2374106" cy="356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8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Влад </a:t>
            </a:r>
            <a:r>
              <a:rPr lang="uk-UA" dirty="0" err="1" smtClean="0"/>
              <a:t>сорд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4" y="190691"/>
            <a:ext cx="5317617" cy="3414388"/>
          </a:xfrm>
        </p:spPr>
      </p:pic>
      <p:sp>
        <p:nvSpPr>
          <p:cNvPr id="5" name="Прямоугольник 4"/>
          <p:cNvSpPr/>
          <p:nvPr/>
        </p:nvSpPr>
        <p:spPr>
          <a:xfrm>
            <a:off x="6001829" y="35152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Владислав </a:t>
            </a:r>
            <a:r>
              <a:rPr lang="uk-UA" sz="24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Стафійчук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</a:rPr>
              <a:t>поет, воїн з Вінниччини, брав активну участь у Революції Гідності, з 2014 року зі зброєю в руках захищав Україну від терористів і російських окупантів. </a:t>
            </a: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Псевдо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</a:rPr>
              <a:t>«Змій». Воював у лавах Правого Сектору, батальйонах «Азов» та ОУН, а з 15 жовтня 2015 року за контрактом у складі 93-ї </a:t>
            </a:r>
            <a:r>
              <a:rPr lang="uk-UA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ОМБр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</a:rPr>
              <a:t> ЗСУ. Побував у найгарячіших точках Донбасу – від Слов’янська до Пісків та шахти </a:t>
            </a:r>
            <a:r>
              <a:rPr lang="uk-UA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Бутівка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Псевдонім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: 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Влад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Сорд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074" name="Picture 2" descr="http://www.xn----7sbabirvo2ammddtcfe8b2a.xn--j1amh/images/slav-spas/verses/s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37" y="3029180"/>
            <a:ext cx="4300292" cy="27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ьтат пошуку зображень за запитом &quot;влад сорд трансгресі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07" y="3605079"/>
            <a:ext cx="3287243" cy="32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32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Олег </a:t>
            </a:r>
            <a:r>
              <a:rPr lang="uk-UA" dirty="0" err="1" smtClean="0"/>
              <a:t>короташ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9572" y="193765"/>
            <a:ext cx="82870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rgbClr val="000000"/>
                </a:solidFill>
                <a:latin typeface="Open Sans"/>
              </a:rPr>
              <a:t>Український</a:t>
            </a:r>
            <a:r>
              <a:rPr lang="ru-RU" i="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письменник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поет,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представник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покоління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дев'ятдесятників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сучасній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літературі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. Член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Краківського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братства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поетів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Національної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спілки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письменників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України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з 1997 року. Автор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більше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десяти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поетичних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збірок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антологій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. 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i="1" dirty="0" err="1" smtClean="0">
                <a:solidFill>
                  <a:srgbClr val="000000"/>
                </a:solidFill>
                <a:latin typeface="Open Sans"/>
              </a:rPr>
              <a:t>Наразі</a:t>
            </a:r>
            <a:r>
              <a:rPr lang="ru-RU" i="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Олег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Короташ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(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позивний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"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Мольфар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") – перший комбат Правого Сектору, зараз заступник командира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Добровольчого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Українського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Корпусу по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тиловому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забезпеченню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. 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i="1" dirty="0" err="1" smtClean="0">
                <a:solidFill>
                  <a:srgbClr val="000000"/>
                </a:solidFill>
                <a:latin typeface="Open Sans"/>
              </a:rPr>
              <a:t>Каже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що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відкритий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до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запитань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і про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політику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і про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літературу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Запитання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-табу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тільки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одне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–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чи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вбивав людей і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скільки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?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4098" name="Picture 2" descr="Результат пошуку зображень за запитом &quot;Олег короташ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27" y="3008722"/>
            <a:ext cx="5150962" cy="34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вітлина від Chrystyna Kukharuk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19" y="90152"/>
            <a:ext cx="2781334" cy="463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61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Автор-воїн як маркер сучасності</a:t>
            </a:r>
            <a:endParaRPr lang="uk-UA" dirty="0"/>
          </a:p>
        </p:txBody>
      </p:sp>
      <p:pic>
        <p:nvPicPr>
          <p:cNvPr id="4" name="Объект 3" descr="C:\Users\OLJA\Downloads\png (58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19" y="515155"/>
            <a:ext cx="8847786" cy="3863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9467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1175</TotalTime>
  <Words>231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Century Gothic</vt:lpstr>
      <vt:lpstr>Lora-Regular</vt:lpstr>
      <vt:lpstr>Open Sans</vt:lpstr>
      <vt:lpstr>times new roman</vt:lpstr>
      <vt:lpstr>times new roman</vt:lpstr>
      <vt:lpstr>Wingdings 3</vt:lpstr>
      <vt:lpstr>Сектор</vt:lpstr>
      <vt:lpstr>ОБРАЗ АВТОРА У СУЧАСНІЙ УКРАЇНСЬКІЙ ПОЕЗІЇ: ВІД АВТОРА ТРиКСТЕРА ДО АВТОРА-ВОЇНА</vt:lpstr>
      <vt:lpstr>Автор-трикстер: семантика і трансформації </vt:lpstr>
      <vt:lpstr> Aвтор-xудожник i його конотaтивнi контексти </vt:lpstr>
      <vt:lpstr>Aвтор-звичaйнa людинa як суб’єкт смислотворення </vt:lpstr>
      <vt:lpstr>Автор-воїн як маркер сучасності. Борис гуменюк</vt:lpstr>
      <vt:lpstr>Микола воронін</vt:lpstr>
      <vt:lpstr>Влад сорд</vt:lpstr>
      <vt:lpstr>Олег короташ</vt:lpstr>
      <vt:lpstr>Автор-воїн як маркер сучасності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АВТОРА У СУЧАСНІЙ УКРАЇНСЬКІЙ ПОЕЗІЇ: ВІД АВТОРА ТРІКСТЕРА ДО АВТОРА-ВОЇНА</dc:title>
  <dc:creator>OLJA</dc:creator>
  <cp:lastModifiedBy>OLJA</cp:lastModifiedBy>
  <cp:revision>7</cp:revision>
  <dcterms:created xsi:type="dcterms:W3CDTF">2018-02-02T01:04:28Z</dcterms:created>
  <dcterms:modified xsi:type="dcterms:W3CDTF">2018-02-02T21:41:11Z</dcterms:modified>
</cp:coreProperties>
</file>