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9" r:id="rId3"/>
    <p:sldId id="260" r:id="rId4"/>
    <p:sldId id="261" r:id="rId5"/>
    <p:sldId id="263" r:id="rId6"/>
    <p:sldId id="298" r:id="rId7"/>
    <p:sldId id="295" r:id="rId8"/>
    <p:sldId id="311" r:id="rId9"/>
    <p:sldId id="299" r:id="rId10"/>
    <p:sldId id="286" r:id="rId11"/>
    <p:sldId id="300" r:id="rId12"/>
    <p:sldId id="276" r:id="rId13"/>
    <p:sldId id="287" r:id="rId14"/>
    <p:sldId id="302" r:id="rId15"/>
    <p:sldId id="309" r:id="rId16"/>
    <p:sldId id="303" r:id="rId17"/>
    <p:sldId id="289" r:id="rId18"/>
    <p:sldId id="282" r:id="rId19"/>
    <p:sldId id="281" r:id="rId20"/>
    <p:sldId id="304" r:id="rId21"/>
    <p:sldId id="288" r:id="rId22"/>
    <p:sldId id="319" r:id="rId23"/>
    <p:sldId id="318" r:id="rId24"/>
    <p:sldId id="320" r:id="rId25"/>
    <p:sldId id="316" r:id="rId26"/>
    <p:sldId id="315" r:id="rId27"/>
    <p:sldId id="317" r:id="rId28"/>
    <p:sldId id="301" r:id="rId29"/>
    <p:sldId id="278" r:id="rId30"/>
    <p:sldId id="296" r:id="rId31"/>
    <p:sldId id="297" r:id="rId32"/>
    <p:sldId id="285" r:id="rId33"/>
    <p:sldId id="274" r:id="rId34"/>
    <p:sldId id="280" r:id="rId35"/>
    <p:sldId id="293" r:id="rId36"/>
    <p:sldId id="290" r:id="rId37"/>
    <p:sldId id="292" r:id="rId38"/>
    <p:sldId id="305" r:id="rId39"/>
    <p:sldId id="291" r:id="rId40"/>
    <p:sldId id="307" r:id="rId41"/>
    <p:sldId id="294" r:id="rId42"/>
    <p:sldId id="313" r:id="rId43"/>
    <p:sldId id="310" r:id="rId44"/>
    <p:sldId id="308" r:id="rId45"/>
    <p:sldId id="279" r:id="rId46"/>
    <p:sldId id="312" r:id="rId47"/>
    <p:sldId id="283" r:id="rId48"/>
    <p:sldId id="314" r:id="rId49"/>
    <p:sldId id="306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716" autoAdjust="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12/27/2019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12/27/2019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12/27/2019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12/27/2019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12/27/2019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12/27/2019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12/27/2019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12/27/2019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%D2%90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100 років </a:t>
            </a:r>
            <a:r>
              <a:rPr lang="uk-UA" dirty="0" err="1" smtClean="0"/>
              <a:t>самотности</a:t>
            </a:r>
            <a:r>
              <a:rPr lang="uk-UA" dirty="0" smtClean="0"/>
              <a:t>: </a:t>
            </a:r>
            <a:br>
              <a:rPr lang="uk-UA" dirty="0" smtClean="0"/>
            </a:br>
            <a:r>
              <a:rPr lang="uk-UA" sz="5000" dirty="0" smtClean="0"/>
              <a:t>ми та наш правопис</a:t>
            </a:r>
            <a:endParaRPr lang="uk-UA" sz="5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794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 descr="https://osvitoria.media/wp-content/uploads/2019/05/proek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73" y="1209533"/>
            <a:ext cx="11209453" cy="373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6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335" y="-1"/>
            <a:ext cx="8271358" cy="7014949"/>
          </a:xfrm>
        </p:spPr>
      </p:pic>
    </p:spTree>
    <p:extLst>
      <p:ext uri="{BB962C8B-B14F-4D97-AF65-F5344CB8AC3E}">
        <p14:creationId xmlns:p14="http://schemas.microsoft.com/office/powerpoint/2010/main" val="156698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5" y="171021"/>
            <a:ext cx="10360925" cy="6912370"/>
          </a:xfrm>
        </p:spPr>
      </p:pic>
    </p:spTree>
    <p:extLst>
      <p:ext uri="{BB962C8B-B14F-4D97-AF65-F5344CB8AC3E}">
        <p14:creationId xmlns:p14="http://schemas.microsoft.com/office/powerpoint/2010/main" val="213825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 descr="https://osvitoria.media/wp-content/uploads/2019/05/pi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05" y="1543831"/>
            <a:ext cx="11014190" cy="279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27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155" y="-36904"/>
            <a:ext cx="5336275" cy="7115035"/>
          </a:xfrm>
        </p:spPr>
      </p:pic>
    </p:spTree>
    <p:extLst>
      <p:ext uri="{BB962C8B-B14F-4D97-AF65-F5344CB8AC3E}">
        <p14:creationId xmlns:p14="http://schemas.microsoft.com/office/powerpoint/2010/main" val="19380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" name="Рисунок 7" descr="Фрагмент е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85" y="873457"/>
            <a:ext cx="10256430" cy="487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5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0824" y="492469"/>
            <a:ext cx="10058400" cy="1371600"/>
          </a:xfrm>
        </p:spPr>
        <p:txBody>
          <a:bodyPr/>
          <a:lstStyle/>
          <a:p>
            <a:endParaRPr lang="uk-UA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48" y="300251"/>
            <a:ext cx="10765268" cy="7182130"/>
          </a:xfrm>
        </p:spPr>
      </p:pic>
    </p:spTree>
    <p:extLst>
      <p:ext uri="{BB962C8B-B14F-4D97-AF65-F5344CB8AC3E}">
        <p14:creationId xmlns:p14="http://schemas.microsoft.com/office/powerpoint/2010/main" val="336926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 err="1"/>
              <a:t>Дікенс</a:t>
            </a:r>
            <a:r>
              <a:rPr lang="ru-RU" sz="2200" b="1" dirty="0"/>
              <a:t>, </a:t>
            </a:r>
            <a:r>
              <a:rPr lang="ru-RU" sz="2200" b="1" dirty="0" err="1"/>
              <a:t>Те́керей</a:t>
            </a:r>
            <a:r>
              <a:rPr lang="ru-RU" sz="2200" b="1" dirty="0"/>
              <a:t>, </a:t>
            </a:r>
            <a:r>
              <a:rPr lang="ru-RU" sz="2200" b="1" dirty="0" err="1"/>
              <a:t>Бе́кі</a:t>
            </a:r>
            <a:r>
              <a:rPr lang="ru-RU" sz="2200" b="1" dirty="0"/>
              <a:t> (без </a:t>
            </a:r>
            <a:r>
              <a:rPr lang="ru-RU" sz="2200" b="1" dirty="0" err="1"/>
              <a:t>подвоєння</a:t>
            </a:r>
            <a:r>
              <a:rPr lang="ru-RU" sz="2200" b="1" dirty="0"/>
              <a:t> </a:t>
            </a:r>
            <a:r>
              <a:rPr lang="ru-RU" sz="2200" b="1" dirty="0" err="1"/>
              <a:t>приголосних</a:t>
            </a:r>
            <a:r>
              <a:rPr lang="ru-RU" sz="2200" b="1" dirty="0"/>
              <a:t> -</a:t>
            </a:r>
            <a:r>
              <a:rPr lang="ru-RU" sz="2200" b="1" dirty="0" err="1"/>
              <a:t>кк</a:t>
            </a:r>
            <a:r>
              <a:rPr lang="ru-RU" sz="2200" b="1" dirty="0"/>
              <a:t>-)</a:t>
            </a:r>
            <a:r>
              <a:rPr lang="ru-RU" b="1" dirty="0"/>
              <a:t/>
            </a:r>
            <a:br>
              <a:rPr lang="ru-RU" b="1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194" name="Picture 2" descr="https://osvitoria.media/wp-content/uploads/2019/05/dike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578" y="1875430"/>
            <a:ext cx="9322046" cy="302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72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354841"/>
            <a:ext cx="10058400" cy="62370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</p:txBody>
      </p:sp>
      <p:pic>
        <p:nvPicPr>
          <p:cNvPr id="7170" name="Picture 2" descr="https://osvitoria.media/wp-content/uploads/2019/05/tolsto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39" y="1225912"/>
            <a:ext cx="7906695" cy="395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Результат пошуку зображень за запитом толстой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555" y="1225912"/>
            <a:ext cx="3136758" cy="391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95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77565" y="4153691"/>
            <a:ext cx="7209468" cy="3866750"/>
          </a:xfrm>
        </p:spPr>
        <p:txBody>
          <a:bodyPr/>
          <a:lstStyle/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7170" name="Picture 2" descr="https://media.wordcloud.pro/image/1a5772ea-8b73-4982-9465-f824c385d6a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508" y="300251"/>
            <a:ext cx="5934975" cy="593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99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45659" y="204715"/>
            <a:ext cx="11709779" cy="6455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17 </a:t>
            </a:r>
            <a:r>
              <a:rPr lang="uk-UA" dirty="0"/>
              <a:t>січня 1918 р. Центральна Рада видає "Головні правила українського правопису", які, проте, потребували </a:t>
            </a:r>
            <a:r>
              <a:rPr lang="uk-UA" dirty="0" err="1"/>
              <a:t>допрацювання</a:t>
            </a:r>
            <a:r>
              <a:rPr lang="uk-UA" dirty="0"/>
              <a:t>. 17 травня 1919 р. Українська академія наук схвалила "Головніші правила українського правопису", які й стали основою для усіх пізніших </a:t>
            </a:r>
            <a:r>
              <a:rPr lang="uk-UA" dirty="0" err="1"/>
              <a:t>доопрацювань</a:t>
            </a:r>
            <a:r>
              <a:rPr lang="uk-UA" dirty="0"/>
              <a:t> та поправок.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1026" name="Picture 2" descr="Ð ÐµÐ·ÑÐ»ÑÑÐ°Ñ Ð¿Ð¾ÑÑÐºÑ Ð·Ð¾Ð±ÑÐ°Ð¶ÐµÐ½Ñ Ð·Ð° Ð·Ð°Ð¿Ð¸ÑÐ¾Ð¼ &quot;Ð³Ð¾Ð»Ð¾Ð²Ð½Ñ Ð¿ÑÐ°Ð²Ð¸Ð»Ð° ÑÐºÑÐ°ÑÐ½ÑÑÐºÐ¾Ð³Ð¾ Ð¿ÑÐ°Ð²Ð¾Ð¿Ð¸ÑÑ 1918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378" y="1201002"/>
            <a:ext cx="3341281" cy="510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 ÐµÐ·ÑÐ»ÑÑÐ°Ñ Ð¿Ð¾ÑÑÐºÑ Ð·Ð¾Ð±ÑÐ°Ð¶ÐµÐ½Ñ Ð·Ð° Ð·Ð°Ð¿Ð¸ÑÐ¾Ð¼ &quot;Ð³Ð¾Ð»Ð¾Ð²Ð½Ñ Ð¿ÑÐ°Ð²Ð¸Ð»Ð° ÑÐºÑÐ°ÑÐ½ÑÑÐºÐ¾Ð³Ð¾ Ð¿ÑÐ°Ð²Ð¾Ð¿Ð¸ÑÑ 1918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199" y="1239551"/>
            <a:ext cx="3094292" cy="506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 ÐµÐ·ÑÐ»ÑÑÐ°Ñ Ð¿Ð¾ÑÑÐºÑ Ð·Ð¾Ð±ÑÐ°Ð¶ÐµÐ½Ñ Ð·Ð° Ð·Ð°Ð¿Ð¸ÑÐ¾Ð¼ &quot;Ð³Ð¾Ð»Ð¾Ð²Ð½Ñ Ð¿ÑÐ°Ð²Ð¸Ð»Ð° ÑÐºÑÐ°ÑÐ½ÑÑÐºÐ¾Ð³Ð¾ Ð¿ÑÐ°Ð²Ð¾Ð¿Ð¸ÑÑ 1918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29" y="1546459"/>
            <a:ext cx="2895600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77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194" name="Picture 2" descr="https://media.wordcloud.pro/image/52a34670-91aa-4bb8-8356-d63dd09771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418" y="246708"/>
            <a:ext cx="4405826" cy="661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2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603" y="232011"/>
            <a:ext cx="11682484" cy="64826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/>
              <a:t>Складні слова пишемо разом і з дефісом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4</a:t>
            </a:r>
            <a:r>
              <a:rPr lang="uk-UA" dirty="0"/>
              <a:t>. Разом пишемо: </a:t>
            </a:r>
            <a:endParaRPr lang="uk-UA" dirty="0" smtClean="0"/>
          </a:p>
          <a:p>
            <a:pPr marL="342900" indent="-342900">
              <a:buAutoNum type="arabicParenR"/>
            </a:pPr>
            <a:r>
              <a:rPr lang="uk-UA" dirty="0" smtClean="0"/>
              <a:t>складноскорочені </a:t>
            </a:r>
            <a:r>
              <a:rPr lang="uk-UA" dirty="0"/>
              <a:t>слова (мішані та складові абревіатури) й похідні від них: </a:t>
            </a:r>
            <a:r>
              <a:rPr lang="uk-UA" dirty="0" err="1"/>
              <a:t>адмінрес</a:t>
            </a:r>
            <a:r>
              <a:rPr lang="pl-PL" dirty="0"/>
              <a:t>ý</a:t>
            </a:r>
            <a:r>
              <a:rPr lang="uk-UA" dirty="0" err="1"/>
              <a:t>рс</a:t>
            </a:r>
            <a:r>
              <a:rPr lang="uk-UA" dirty="0"/>
              <a:t>, </a:t>
            </a:r>
            <a:r>
              <a:rPr lang="uk-UA" dirty="0" err="1"/>
              <a:t>адмінреф</a:t>
            </a:r>
            <a:r>
              <a:rPr lang="pl-PL" dirty="0"/>
              <a:t>ó</a:t>
            </a:r>
            <a:r>
              <a:rPr lang="uk-UA" dirty="0" err="1"/>
              <a:t>рма</a:t>
            </a:r>
            <a:r>
              <a:rPr lang="uk-UA" dirty="0"/>
              <a:t>, </a:t>
            </a:r>
            <a:r>
              <a:rPr lang="uk-UA" dirty="0" err="1"/>
              <a:t>академвідп</a:t>
            </a:r>
            <a:r>
              <a:rPr lang="pl-PL" dirty="0"/>
              <a:t>ý</a:t>
            </a:r>
            <a:r>
              <a:rPr lang="uk-UA" dirty="0" err="1"/>
              <a:t>стка</a:t>
            </a:r>
            <a:r>
              <a:rPr lang="uk-UA" dirty="0"/>
              <a:t>, </a:t>
            </a:r>
            <a:r>
              <a:rPr lang="uk-UA" dirty="0" err="1"/>
              <a:t>багатв</a:t>
            </a:r>
            <a:r>
              <a:rPr lang="pl-PL" dirty="0"/>
              <a:t>é</a:t>
            </a:r>
            <a:r>
              <a:rPr lang="uk-UA" dirty="0" err="1"/>
              <a:t>чір</a:t>
            </a:r>
            <a:r>
              <a:rPr lang="uk-UA" dirty="0"/>
              <a:t>, бух</a:t>
            </a:r>
            <a:r>
              <a:rPr lang="pl-PL" dirty="0"/>
              <a:t>ó</a:t>
            </a:r>
            <a:r>
              <a:rPr lang="uk-UA" dirty="0" err="1"/>
              <a:t>блік</a:t>
            </a:r>
            <a:r>
              <a:rPr lang="uk-UA" dirty="0"/>
              <a:t>, </a:t>
            </a:r>
            <a:r>
              <a:rPr lang="uk-UA" dirty="0" err="1"/>
              <a:t>виконро́б</a:t>
            </a:r>
            <a:r>
              <a:rPr lang="uk-UA" dirty="0"/>
              <a:t>, </a:t>
            </a:r>
            <a:r>
              <a:rPr lang="uk-UA" dirty="0" err="1"/>
              <a:t>власк</a:t>
            </a:r>
            <a:r>
              <a:rPr lang="pl-PL" dirty="0"/>
              <a:t>ó</a:t>
            </a:r>
            <a:r>
              <a:rPr lang="uk-UA" dirty="0"/>
              <a:t>р, </a:t>
            </a:r>
            <a:r>
              <a:rPr lang="uk-UA" dirty="0" err="1"/>
              <a:t>держм</a:t>
            </a:r>
            <a:r>
              <a:rPr lang="pl-PL" dirty="0"/>
              <a:t>ú</a:t>
            </a:r>
            <a:r>
              <a:rPr lang="uk-UA" dirty="0"/>
              <a:t>то, </a:t>
            </a:r>
            <a:r>
              <a:rPr lang="uk-UA" dirty="0" err="1"/>
              <a:t>держустан</a:t>
            </a:r>
            <a:r>
              <a:rPr lang="pl-PL" dirty="0"/>
              <a:t>ó</a:t>
            </a:r>
            <a:r>
              <a:rPr lang="uk-UA" dirty="0"/>
              <a:t>ва, </a:t>
            </a:r>
            <a:r>
              <a:rPr lang="uk-UA" dirty="0" err="1"/>
              <a:t>елітжитло</a:t>
            </a:r>
            <a:r>
              <a:rPr lang="uk-UA" dirty="0"/>
              <a:t>́ , </a:t>
            </a:r>
            <a:r>
              <a:rPr lang="uk-UA" dirty="0" err="1"/>
              <a:t>інвалю́та</a:t>
            </a:r>
            <a:r>
              <a:rPr lang="uk-UA" dirty="0"/>
              <a:t>, </a:t>
            </a:r>
            <a:r>
              <a:rPr lang="uk-UA" dirty="0" err="1"/>
              <a:t>інофір</a:t>
            </a:r>
            <a:r>
              <a:rPr lang="uk-UA" dirty="0"/>
              <a:t>́ </a:t>
            </a:r>
            <a:r>
              <a:rPr lang="uk-UA" dirty="0" err="1"/>
              <a:t>ма</a:t>
            </a:r>
            <a:r>
              <a:rPr lang="uk-UA" dirty="0"/>
              <a:t>, </a:t>
            </a:r>
            <a:r>
              <a:rPr lang="uk-UA" dirty="0" err="1"/>
              <a:t>інвестпро</a:t>
            </a:r>
            <a:r>
              <a:rPr lang="pl-PL" dirty="0"/>
              <a:t>é</a:t>
            </a:r>
            <a:r>
              <a:rPr lang="uk-UA" dirty="0" err="1"/>
              <a:t>кт</a:t>
            </a:r>
            <a:r>
              <a:rPr lang="uk-UA" dirty="0"/>
              <a:t>, </a:t>
            </a:r>
            <a:r>
              <a:rPr lang="uk-UA" dirty="0" err="1"/>
              <a:t>інтербриг</a:t>
            </a:r>
            <a:r>
              <a:rPr lang="pl-PL" dirty="0"/>
              <a:t>á</a:t>
            </a:r>
            <a:r>
              <a:rPr lang="uk-UA" dirty="0"/>
              <a:t>да, </a:t>
            </a:r>
            <a:r>
              <a:rPr lang="uk-UA" dirty="0" err="1"/>
              <a:t>інформповід</a:t>
            </a:r>
            <a:r>
              <a:rPr lang="pl-PL" dirty="0"/>
              <a:t>ó</a:t>
            </a:r>
            <a:r>
              <a:rPr lang="uk-UA" dirty="0" err="1"/>
              <a:t>млення</a:t>
            </a:r>
            <a:r>
              <a:rPr lang="uk-UA" dirty="0"/>
              <a:t>, </a:t>
            </a:r>
            <a:r>
              <a:rPr lang="uk-UA" dirty="0" err="1"/>
              <a:t>інформц</a:t>
            </a:r>
            <a:r>
              <a:rPr lang="pl-PL" dirty="0"/>
              <a:t>é</a:t>
            </a:r>
            <a:r>
              <a:rPr lang="uk-UA" dirty="0" err="1"/>
              <a:t>нтр</a:t>
            </a:r>
            <a:r>
              <a:rPr lang="uk-UA" dirty="0"/>
              <a:t>, </a:t>
            </a:r>
            <a:r>
              <a:rPr lang="uk-UA" dirty="0" err="1"/>
              <a:t>Кабм</a:t>
            </a:r>
            <a:r>
              <a:rPr lang="pl-PL" dirty="0"/>
              <a:t>í</a:t>
            </a:r>
            <a:r>
              <a:rPr lang="uk-UA" dirty="0"/>
              <a:t>н, </a:t>
            </a:r>
            <a:r>
              <a:rPr lang="uk-UA" dirty="0" err="1"/>
              <a:t>Київзеленб</a:t>
            </a:r>
            <a:r>
              <a:rPr lang="pl-PL" dirty="0"/>
              <a:t>ý</a:t>
            </a:r>
            <a:r>
              <a:rPr lang="uk-UA" dirty="0"/>
              <a:t>д, </a:t>
            </a:r>
            <a:r>
              <a:rPr lang="uk-UA" dirty="0" err="1"/>
              <a:t>комба́т</a:t>
            </a:r>
            <a:r>
              <a:rPr lang="uk-UA" dirty="0"/>
              <a:t>, </a:t>
            </a:r>
            <a:r>
              <a:rPr lang="uk-UA" dirty="0" err="1"/>
              <a:t>лісг</a:t>
            </a:r>
            <a:r>
              <a:rPr lang="pl-PL" dirty="0"/>
              <a:t>ó</a:t>
            </a:r>
            <a:r>
              <a:rPr lang="uk-UA" dirty="0" err="1"/>
              <a:t>сп</a:t>
            </a:r>
            <a:r>
              <a:rPr lang="uk-UA" dirty="0"/>
              <a:t>, </a:t>
            </a:r>
            <a:r>
              <a:rPr lang="uk-UA" dirty="0" err="1"/>
              <a:t>медперсон</a:t>
            </a:r>
            <a:r>
              <a:rPr lang="pl-PL" dirty="0"/>
              <a:t>á</a:t>
            </a:r>
            <a:r>
              <a:rPr lang="uk-UA" dirty="0"/>
              <a:t>л, </a:t>
            </a:r>
            <a:r>
              <a:rPr lang="uk-UA" dirty="0" err="1"/>
              <a:t>мультф</a:t>
            </a:r>
            <a:r>
              <a:rPr lang="pl-PL" dirty="0"/>
              <a:t>í</a:t>
            </a:r>
            <a:r>
              <a:rPr lang="uk-UA" dirty="0" err="1"/>
              <a:t>льм</a:t>
            </a:r>
            <a:r>
              <a:rPr lang="uk-UA" dirty="0"/>
              <a:t>, </a:t>
            </a:r>
            <a:r>
              <a:rPr lang="uk-UA" dirty="0" err="1"/>
              <a:t>Нацба́нк</a:t>
            </a:r>
            <a:r>
              <a:rPr lang="uk-UA" dirty="0"/>
              <a:t>, нард</a:t>
            </a:r>
            <a:r>
              <a:rPr lang="pl-PL" dirty="0"/>
              <a:t>é</a:t>
            </a:r>
            <a:r>
              <a:rPr lang="uk-UA" dirty="0"/>
              <a:t>п, </a:t>
            </a:r>
            <a:r>
              <a:rPr lang="uk-UA" dirty="0" err="1"/>
              <a:t>ощадкни́жка</a:t>
            </a:r>
            <a:r>
              <a:rPr lang="uk-UA" dirty="0"/>
              <a:t>, </a:t>
            </a:r>
            <a:r>
              <a:rPr lang="uk-UA" dirty="0" err="1"/>
              <a:t>епідемситу</a:t>
            </a:r>
            <a:r>
              <a:rPr lang="pl-PL" dirty="0"/>
              <a:t>á</a:t>
            </a:r>
            <a:r>
              <a:rPr lang="uk-UA" dirty="0" err="1"/>
              <a:t>ція</a:t>
            </a:r>
            <a:r>
              <a:rPr lang="uk-UA" dirty="0"/>
              <a:t>, </a:t>
            </a:r>
            <a:r>
              <a:rPr lang="uk-UA" dirty="0" err="1"/>
              <a:t>профспі́лка</a:t>
            </a:r>
            <a:r>
              <a:rPr lang="uk-UA" dirty="0"/>
              <a:t>, </a:t>
            </a:r>
            <a:r>
              <a:rPr lang="uk-UA" dirty="0" err="1"/>
              <a:t>Святв</a:t>
            </a:r>
            <a:r>
              <a:rPr lang="pl-PL" dirty="0"/>
              <a:t>é</a:t>
            </a:r>
            <a:r>
              <a:rPr lang="uk-UA" dirty="0" err="1"/>
              <a:t>чір</a:t>
            </a:r>
            <a:r>
              <a:rPr lang="uk-UA" dirty="0"/>
              <a:t>, </a:t>
            </a:r>
            <a:r>
              <a:rPr lang="uk-UA" dirty="0" err="1"/>
              <a:t>соцзабезп</a:t>
            </a:r>
            <a:r>
              <a:rPr lang="pl-PL" dirty="0"/>
              <a:t>é</a:t>
            </a:r>
            <a:r>
              <a:rPr lang="uk-UA" dirty="0" err="1"/>
              <a:t>чення</a:t>
            </a:r>
            <a:r>
              <a:rPr lang="uk-UA" dirty="0"/>
              <a:t>, </a:t>
            </a:r>
            <a:r>
              <a:rPr lang="uk-UA" dirty="0" err="1"/>
              <a:t>соцстра́х</a:t>
            </a:r>
            <a:r>
              <a:rPr lang="uk-UA" dirty="0"/>
              <a:t>, </a:t>
            </a:r>
            <a:r>
              <a:rPr lang="uk-UA" dirty="0" err="1"/>
              <a:t>спецзавд</a:t>
            </a:r>
            <a:r>
              <a:rPr lang="pl-PL" dirty="0"/>
              <a:t>á</a:t>
            </a:r>
            <a:r>
              <a:rPr lang="uk-UA" dirty="0" err="1"/>
              <a:t>ння</a:t>
            </a:r>
            <a:r>
              <a:rPr lang="uk-UA" dirty="0"/>
              <a:t>, </a:t>
            </a:r>
            <a:r>
              <a:rPr lang="uk-UA" dirty="0" err="1"/>
              <a:t>спецв</a:t>
            </a:r>
            <a:r>
              <a:rPr lang="pl-PL" dirty="0"/>
              <a:t>ú</a:t>
            </a:r>
            <a:r>
              <a:rPr lang="uk-UA" dirty="0"/>
              <a:t>пуск, </a:t>
            </a:r>
            <a:r>
              <a:rPr lang="uk-UA" dirty="0" err="1"/>
              <a:t>спортмайд</a:t>
            </a:r>
            <a:r>
              <a:rPr lang="pl-PL" dirty="0"/>
              <a:t>á</a:t>
            </a:r>
            <a:r>
              <a:rPr lang="uk-UA" dirty="0" err="1"/>
              <a:t>нчик</a:t>
            </a:r>
            <a:r>
              <a:rPr lang="uk-UA" dirty="0"/>
              <a:t>, </a:t>
            </a:r>
            <a:r>
              <a:rPr lang="uk-UA" dirty="0" err="1"/>
              <a:t>фармпрепара́т</a:t>
            </a:r>
            <a:r>
              <a:rPr lang="uk-UA" dirty="0"/>
              <a:t>; </a:t>
            </a:r>
            <a:r>
              <a:rPr lang="uk-UA" dirty="0" err="1"/>
              <a:t>комба́тівський</a:t>
            </a:r>
            <a:r>
              <a:rPr lang="uk-UA" dirty="0"/>
              <a:t>, </a:t>
            </a:r>
            <a:r>
              <a:rPr lang="uk-UA" dirty="0" err="1"/>
              <a:t>профспілко́вий</a:t>
            </a:r>
            <a:r>
              <a:rPr lang="uk-UA" dirty="0"/>
              <a:t>, </a:t>
            </a:r>
            <a:r>
              <a:rPr lang="uk-UA" dirty="0" err="1"/>
              <a:t>соцстра́хівський</a:t>
            </a:r>
            <a:r>
              <a:rPr lang="uk-UA" dirty="0"/>
              <a:t>; </a:t>
            </a:r>
            <a:endParaRPr lang="uk-UA" dirty="0" smtClean="0"/>
          </a:p>
          <a:p>
            <a:pPr marL="342900" indent="-342900">
              <a:buAutoNum type="arabicParenR"/>
            </a:pPr>
            <a:r>
              <a:rPr lang="uk-UA" dirty="0" smtClean="0"/>
              <a:t>слова </a:t>
            </a:r>
            <a:r>
              <a:rPr lang="uk-UA" dirty="0"/>
              <a:t>з першими регулярно вживаними іншомовними компонентами на голосний та приголосний: абро-, авіа-, авто- (‘само’, ‘автоматичний’), </a:t>
            </a:r>
            <a:r>
              <a:rPr lang="uk-UA" dirty="0" err="1"/>
              <a:t>агро</a:t>
            </a:r>
            <a:r>
              <a:rPr lang="uk-UA" dirty="0"/>
              <a:t>-, </a:t>
            </a:r>
            <a:r>
              <a:rPr lang="uk-UA" dirty="0" err="1"/>
              <a:t>аеро</a:t>
            </a:r>
            <a:r>
              <a:rPr lang="uk-UA" dirty="0"/>
              <a:t>-, </a:t>
            </a:r>
            <a:r>
              <a:rPr lang="uk-UA" dirty="0" err="1"/>
              <a:t>аква</a:t>
            </a:r>
            <a:r>
              <a:rPr lang="uk-UA" dirty="0"/>
              <a:t>-, </a:t>
            </a:r>
            <a:r>
              <a:rPr lang="uk-UA" dirty="0" err="1"/>
              <a:t>алко</a:t>
            </a:r>
            <a:r>
              <a:rPr lang="uk-UA" dirty="0"/>
              <a:t>-, арт-, </a:t>
            </a:r>
            <a:r>
              <a:rPr lang="uk-UA" dirty="0" err="1"/>
              <a:t>астро</a:t>
            </a:r>
            <a:r>
              <a:rPr lang="uk-UA" dirty="0"/>
              <a:t>-, аудіо-, </a:t>
            </a:r>
            <a:r>
              <a:rPr lang="uk-UA" dirty="0" err="1"/>
              <a:t>біо</a:t>
            </a:r>
            <a:r>
              <a:rPr lang="uk-UA" dirty="0"/>
              <a:t>-, </a:t>
            </a:r>
            <a:r>
              <a:rPr lang="uk-UA" dirty="0" err="1"/>
              <a:t>боди</a:t>
            </a:r>
            <a:r>
              <a:rPr lang="uk-UA" dirty="0"/>
              <a:t>-, </a:t>
            </a:r>
            <a:r>
              <a:rPr lang="uk-UA" dirty="0" err="1"/>
              <a:t>боді</a:t>
            </a:r>
            <a:r>
              <a:rPr lang="uk-UA" dirty="0"/>
              <a:t>- (перед голосним), веб-, </a:t>
            </a:r>
            <a:r>
              <a:rPr lang="uk-UA" dirty="0" err="1"/>
              <a:t>геліо</a:t>
            </a:r>
            <a:r>
              <a:rPr lang="uk-UA" dirty="0"/>
              <a:t>-, </a:t>
            </a:r>
            <a:r>
              <a:rPr lang="uk-UA" dirty="0" err="1"/>
              <a:t>гео</a:t>
            </a:r>
            <a:r>
              <a:rPr lang="uk-UA" dirty="0"/>
              <a:t>-, гідро-, </a:t>
            </a:r>
            <a:r>
              <a:rPr lang="uk-UA" dirty="0" err="1"/>
              <a:t>дендро</a:t>
            </a:r>
            <a:r>
              <a:rPr lang="uk-UA" dirty="0"/>
              <a:t>-, </a:t>
            </a:r>
            <a:r>
              <a:rPr lang="uk-UA" dirty="0" err="1"/>
              <a:t>екзо</a:t>
            </a:r>
            <a:r>
              <a:rPr lang="uk-UA" dirty="0"/>
              <a:t>-, еко-, економ-, </a:t>
            </a:r>
            <a:r>
              <a:rPr lang="uk-UA" dirty="0" err="1"/>
              <a:t>етно</a:t>
            </a:r>
            <a:r>
              <a:rPr lang="uk-UA" dirty="0"/>
              <a:t>-, євро-, </a:t>
            </a:r>
            <a:r>
              <a:rPr lang="uk-UA" dirty="0" err="1"/>
              <a:t>зоо</a:t>
            </a:r>
            <a:r>
              <a:rPr lang="uk-UA" dirty="0"/>
              <a:t>-, </a:t>
            </a:r>
            <a:r>
              <a:rPr lang="uk-UA" dirty="0" err="1"/>
              <a:t>ізо</a:t>
            </a:r>
            <a:r>
              <a:rPr lang="uk-UA" dirty="0"/>
              <a:t>-, </a:t>
            </a:r>
            <a:r>
              <a:rPr lang="uk-UA" dirty="0" err="1"/>
              <a:t>кібер</a:t>
            </a:r>
            <a:r>
              <a:rPr lang="uk-UA" dirty="0"/>
              <a:t>-, мета-, </a:t>
            </a:r>
            <a:r>
              <a:rPr lang="uk-UA" dirty="0" err="1"/>
              <a:t>метео</a:t>
            </a:r>
            <a:r>
              <a:rPr lang="uk-UA" dirty="0"/>
              <a:t>-, </a:t>
            </a:r>
            <a:r>
              <a:rPr lang="uk-UA" dirty="0" err="1"/>
              <a:t>моно</a:t>
            </a:r>
            <a:r>
              <a:rPr lang="uk-UA" dirty="0"/>
              <a:t>-, </a:t>
            </a:r>
            <a:r>
              <a:rPr lang="uk-UA" dirty="0" err="1"/>
              <a:t>мото</a:t>
            </a:r>
            <a:r>
              <a:rPr lang="uk-UA" dirty="0"/>
              <a:t>-, </a:t>
            </a:r>
            <a:r>
              <a:rPr lang="uk-UA" dirty="0" err="1"/>
              <a:t>нарко</a:t>
            </a:r>
            <a:r>
              <a:rPr lang="uk-UA" dirty="0"/>
              <a:t>-, </a:t>
            </a:r>
            <a:r>
              <a:rPr lang="uk-UA" dirty="0" err="1"/>
              <a:t>нео</a:t>
            </a:r>
            <a:r>
              <a:rPr lang="uk-UA" dirty="0"/>
              <a:t>-, </a:t>
            </a:r>
            <a:r>
              <a:rPr lang="uk-UA" dirty="0" err="1"/>
              <a:t>онко</a:t>
            </a:r>
            <a:r>
              <a:rPr lang="uk-UA" dirty="0"/>
              <a:t>-, </a:t>
            </a:r>
            <a:r>
              <a:rPr lang="uk-UA" dirty="0" err="1"/>
              <a:t>палео</a:t>
            </a:r>
            <a:r>
              <a:rPr lang="uk-UA" dirty="0"/>
              <a:t>-, пан-, пара-, поп-, прес-, псевдо-, </a:t>
            </a:r>
            <a:r>
              <a:rPr lang="uk-UA" dirty="0" err="1"/>
              <a:t>соціо</a:t>
            </a:r>
            <a:r>
              <a:rPr lang="uk-UA" dirty="0"/>
              <a:t>-, </a:t>
            </a:r>
            <a:r>
              <a:rPr lang="uk-UA" dirty="0" err="1"/>
              <a:t>теле</a:t>
            </a:r>
            <a:r>
              <a:rPr lang="uk-UA" dirty="0"/>
              <a:t>-, фіто-, фолк- (</a:t>
            </a:r>
            <a:r>
              <a:rPr lang="uk-UA" dirty="0" err="1"/>
              <a:t>фольк</a:t>
            </a:r>
            <a:r>
              <a:rPr lang="uk-UA" dirty="0"/>
              <a:t>- ), </a:t>
            </a:r>
            <a:r>
              <a:rPr lang="uk-UA" dirty="0" err="1"/>
              <a:t>фоно</a:t>
            </a:r>
            <a:r>
              <a:rPr lang="uk-UA" dirty="0"/>
              <a:t>- та ін.: </a:t>
            </a:r>
            <a:r>
              <a:rPr lang="uk-UA" dirty="0" err="1"/>
              <a:t>аброморф</a:t>
            </a:r>
            <a:r>
              <a:rPr lang="pl-PL" dirty="0"/>
              <a:t>é</a:t>
            </a:r>
            <a:r>
              <a:rPr lang="uk-UA" dirty="0" err="1"/>
              <a:t>ма</a:t>
            </a:r>
            <a:r>
              <a:rPr lang="uk-UA" dirty="0"/>
              <a:t>, </a:t>
            </a:r>
            <a:r>
              <a:rPr lang="uk-UA" dirty="0" err="1"/>
              <a:t>авіар</a:t>
            </a:r>
            <a:r>
              <a:rPr lang="pl-PL" dirty="0"/>
              <a:t>é</a:t>
            </a:r>
            <a:r>
              <a:rPr lang="uk-UA" dirty="0" err="1"/>
              <a:t>йс</a:t>
            </a:r>
            <a:r>
              <a:rPr lang="uk-UA" dirty="0"/>
              <a:t>, </a:t>
            </a:r>
            <a:r>
              <a:rPr lang="uk-UA" dirty="0" err="1"/>
              <a:t>автовідповід</a:t>
            </a:r>
            <a:r>
              <a:rPr lang="pl-PL" dirty="0"/>
              <a:t>á</a:t>
            </a:r>
            <a:r>
              <a:rPr lang="uk-UA" dirty="0"/>
              <a:t>ч, </a:t>
            </a:r>
            <a:r>
              <a:rPr lang="uk-UA" dirty="0" err="1"/>
              <a:t>агроб</a:t>
            </a:r>
            <a:r>
              <a:rPr lang="pl-PL" dirty="0"/>
              <a:t>í</a:t>
            </a:r>
            <a:r>
              <a:rPr lang="uk-UA" dirty="0" err="1"/>
              <a:t>знес</a:t>
            </a:r>
            <a:r>
              <a:rPr lang="uk-UA" dirty="0"/>
              <a:t>, </a:t>
            </a:r>
            <a:r>
              <a:rPr lang="uk-UA" dirty="0" err="1"/>
              <a:t>аером</a:t>
            </a:r>
            <a:r>
              <a:rPr lang="pl-PL" dirty="0"/>
              <a:t>é</a:t>
            </a:r>
            <a:r>
              <a:rPr lang="uk-UA" dirty="0" err="1"/>
              <a:t>тод</a:t>
            </a:r>
            <a:r>
              <a:rPr lang="uk-UA" dirty="0"/>
              <a:t>, </a:t>
            </a:r>
            <a:r>
              <a:rPr lang="uk-UA" dirty="0" err="1"/>
              <a:t>акват</a:t>
            </a:r>
            <a:r>
              <a:rPr lang="pl-PL" dirty="0"/>
              <a:t>é</a:t>
            </a:r>
            <a:r>
              <a:rPr lang="uk-UA" dirty="0" err="1"/>
              <a:t>хніка</a:t>
            </a:r>
            <a:r>
              <a:rPr lang="uk-UA" dirty="0"/>
              <a:t>, </a:t>
            </a:r>
            <a:r>
              <a:rPr lang="uk-UA" dirty="0" err="1"/>
              <a:t>алкот</a:t>
            </a:r>
            <a:r>
              <a:rPr lang="pl-PL" dirty="0"/>
              <a:t>é</a:t>
            </a:r>
            <a:r>
              <a:rPr lang="uk-UA" dirty="0" err="1"/>
              <a:t>ст</a:t>
            </a:r>
            <a:r>
              <a:rPr lang="uk-UA" dirty="0"/>
              <a:t>, </a:t>
            </a:r>
            <a:r>
              <a:rPr lang="uk-UA" dirty="0" err="1"/>
              <a:t>артр</a:t>
            </a:r>
            <a:r>
              <a:rPr lang="pl-PL" dirty="0"/>
              <a:t>ú</a:t>
            </a:r>
            <a:r>
              <a:rPr lang="uk-UA" dirty="0" err="1"/>
              <a:t>нок</a:t>
            </a:r>
            <a:r>
              <a:rPr lang="uk-UA" dirty="0"/>
              <a:t>, </a:t>
            </a:r>
            <a:r>
              <a:rPr lang="uk-UA" dirty="0" err="1"/>
              <a:t>астрокор</a:t>
            </a:r>
            <a:r>
              <a:rPr lang="pl-PL" dirty="0"/>
              <a:t>é</a:t>
            </a:r>
            <a:r>
              <a:rPr lang="uk-UA" dirty="0" err="1"/>
              <a:t>кція</a:t>
            </a:r>
            <a:r>
              <a:rPr lang="uk-UA" dirty="0"/>
              <a:t>, </a:t>
            </a:r>
            <a:r>
              <a:rPr lang="uk-UA" dirty="0" err="1"/>
              <a:t>аудіоальб</a:t>
            </a:r>
            <a:r>
              <a:rPr lang="pl-PL" dirty="0"/>
              <a:t>ó</a:t>
            </a:r>
            <a:r>
              <a:rPr lang="uk-UA" dirty="0"/>
              <a:t>м, </a:t>
            </a:r>
            <a:r>
              <a:rPr lang="uk-UA" dirty="0" err="1"/>
              <a:t>біоц</a:t>
            </a:r>
            <a:r>
              <a:rPr lang="pl-PL" dirty="0"/>
              <a:t>ú</a:t>
            </a:r>
            <a:r>
              <a:rPr lang="uk-UA" dirty="0" err="1"/>
              <a:t>кл</a:t>
            </a:r>
            <a:r>
              <a:rPr lang="uk-UA" dirty="0"/>
              <a:t>, </a:t>
            </a:r>
            <a:r>
              <a:rPr lang="uk-UA" dirty="0" err="1"/>
              <a:t>бодиб</a:t>
            </a:r>
            <a:r>
              <a:rPr lang="pl-PL" dirty="0"/>
              <a:t>í</a:t>
            </a:r>
            <a:r>
              <a:rPr lang="uk-UA" dirty="0" err="1"/>
              <a:t>лдинг</a:t>
            </a:r>
            <a:r>
              <a:rPr lang="uk-UA" dirty="0"/>
              <a:t>, </a:t>
            </a:r>
            <a:r>
              <a:rPr lang="uk-UA" dirty="0" err="1"/>
              <a:t>боді</a:t>
            </a:r>
            <a:r>
              <a:rPr lang="pl-PL" dirty="0"/>
              <a:t>á</a:t>
            </a:r>
            <a:r>
              <a:rPr lang="uk-UA" dirty="0" err="1"/>
              <a:t>рт</a:t>
            </a:r>
            <a:r>
              <a:rPr lang="uk-UA" dirty="0"/>
              <a:t>, </a:t>
            </a:r>
            <a:r>
              <a:rPr lang="uk-UA" dirty="0" err="1"/>
              <a:t>вебстор</a:t>
            </a:r>
            <a:r>
              <a:rPr lang="pl-PL" dirty="0"/>
              <a:t>í</a:t>
            </a:r>
            <a:r>
              <a:rPr lang="uk-UA" dirty="0" err="1"/>
              <a:t>нка</a:t>
            </a:r>
            <a:r>
              <a:rPr lang="uk-UA" dirty="0"/>
              <a:t>, </a:t>
            </a:r>
            <a:r>
              <a:rPr lang="uk-UA" dirty="0" err="1"/>
              <a:t>геліоц</a:t>
            </a:r>
            <a:r>
              <a:rPr lang="pl-PL" dirty="0"/>
              <a:t>é</a:t>
            </a:r>
            <a:r>
              <a:rPr lang="uk-UA" dirty="0" err="1"/>
              <a:t>нтр</a:t>
            </a:r>
            <a:r>
              <a:rPr lang="uk-UA" dirty="0"/>
              <a:t>, </a:t>
            </a:r>
            <a:r>
              <a:rPr lang="uk-UA" dirty="0" err="1"/>
              <a:t>геопол</a:t>
            </a:r>
            <a:r>
              <a:rPr lang="pl-PL" dirty="0"/>
              <a:t>í</a:t>
            </a:r>
            <a:r>
              <a:rPr lang="uk-UA" dirty="0"/>
              <a:t>тика, </a:t>
            </a:r>
            <a:r>
              <a:rPr lang="uk-UA" dirty="0" err="1"/>
              <a:t>гідроп</a:t>
            </a:r>
            <a:r>
              <a:rPr lang="pl-PL" dirty="0"/>
              <a:t>á</a:t>
            </a:r>
            <a:r>
              <a:rPr lang="uk-UA" dirty="0" err="1"/>
              <a:t>рк</a:t>
            </a:r>
            <a:r>
              <a:rPr lang="uk-UA" dirty="0"/>
              <a:t>, </a:t>
            </a:r>
            <a:r>
              <a:rPr lang="uk-UA" dirty="0" err="1"/>
              <a:t>дендроп</a:t>
            </a:r>
            <a:r>
              <a:rPr lang="pl-PL" dirty="0"/>
              <a:t>á</a:t>
            </a:r>
            <a:r>
              <a:rPr lang="uk-UA" dirty="0" err="1"/>
              <a:t>рк</a:t>
            </a:r>
            <a:r>
              <a:rPr lang="uk-UA" dirty="0"/>
              <a:t>, </a:t>
            </a:r>
            <a:r>
              <a:rPr lang="uk-UA" dirty="0" err="1"/>
              <a:t>екопрод</a:t>
            </a:r>
            <a:r>
              <a:rPr lang="pl-PL" dirty="0"/>
              <a:t>ý</a:t>
            </a:r>
            <a:r>
              <a:rPr lang="uk-UA" dirty="0" err="1"/>
              <a:t>кти</a:t>
            </a:r>
            <a:r>
              <a:rPr lang="uk-UA" dirty="0"/>
              <a:t>, </a:t>
            </a:r>
            <a:r>
              <a:rPr lang="uk-UA" dirty="0" err="1"/>
              <a:t>економкл</a:t>
            </a:r>
            <a:r>
              <a:rPr lang="pl-PL" dirty="0"/>
              <a:t>á</a:t>
            </a:r>
            <a:r>
              <a:rPr lang="uk-UA" dirty="0"/>
              <a:t>с, </a:t>
            </a:r>
            <a:r>
              <a:rPr lang="uk-UA" dirty="0" err="1"/>
              <a:t>етног</a:t>
            </a:r>
            <a:r>
              <a:rPr lang="pl-PL" dirty="0"/>
              <a:t>ý</a:t>
            </a:r>
            <a:r>
              <a:rPr lang="uk-UA" dirty="0" err="1"/>
              <a:t>рт</a:t>
            </a:r>
            <a:r>
              <a:rPr lang="uk-UA" dirty="0"/>
              <a:t>, </a:t>
            </a:r>
            <a:r>
              <a:rPr lang="uk-UA" dirty="0" err="1"/>
              <a:t>єврозо́на</a:t>
            </a:r>
            <a:r>
              <a:rPr lang="uk-UA" dirty="0"/>
              <a:t>, </a:t>
            </a:r>
            <a:r>
              <a:rPr lang="uk-UA" dirty="0" err="1"/>
              <a:t>єврорем</a:t>
            </a:r>
            <a:r>
              <a:rPr lang="pl-PL" dirty="0"/>
              <a:t>ó</a:t>
            </a:r>
            <a:r>
              <a:rPr lang="uk-UA" dirty="0" err="1"/>
              <a:t>нт</a:t>
            </a:r>
            <a:r>
              <a:rPr lang="uk-UA" dirty="0"/>
              <a:t>, </a:t>
            </a:r>
            <a:r>
              <a:rPr lang="uk-UA" dirty="0" err="1"/>
              <a:t>зоос</a:t>
            </a:r>
            <a:r>
              <a:rPr lang="pl-PL" dirty="0"/>
              <a:t>á</a:t>
            </a:r>
            <a:r>
              <a:rPr lang="uk-UA" dirty="0"/>
              <a:t>д, </a:t>
            </a:r>
            <a:r>
              <a:rPr lang="uk-UA" dirty="0" err="1"/>
              <a:t>кібермаш</a:t>
            </a:r>
            <a:r>
              <a:rPr lang="pl-PL" dirty="0"/>
              <a:t>ú</a:t>
            </a:r>
            <a:r>
              <a:rPr lang="uk-UA" dirty="0"/>
              <a:t>на, метам</a:t>
            </a:r>
            <a:r>
              <a:rPr lang="pl-PL" dirty="0"/>
              <a:t>ó</a:t>
            </a:r>
            <a:r>
              <a:rPr lang="uk-UA" dirty="0"/>
              <a:t>ва, </a:t>
            </a:r>
            <a:r>
              <a:rPr lang="uk-UA" dirty="0" err="1"/>
              <a:t>метеост</a:t>
            </a:r>
            <a:r>
              <a:rPr lang="pl-PL" dirty="0"/>
              <a:t>á</a:t>
            </a:r>
            <a:r>
              <a:rPr lang="uk-UA" dirty="0" err="1"/>
              <a:t>нція</a:t>
            </a:r>
            <a:r>
              <a:rPr lang="uk-UA" dirty="0"/>
              <a:t>, </a:t>
            </a:r>
            <a:r>
              <a:rPr lang="uk-UA" dirty="0" err="1"/>
              <a:t>моновист</a:t>
            </a:r>
            <a:r>
              <a:rPr lang="pl-PL" dirty="0"/>
              <a:t>á</a:t>
            </a:r>
            <a:r>
              <a:rPr lang="uk-UA" dirty="0"/>
              <a:t>ва, </a:t>
            </a:r>
            <a:r>
              <a:rPr lang="uk-UA" dirty="0" err="1"/>
              <a:t>мотокр</a:t>
            </a:r>
            <a:r>
              <a:rPr lang="pl-PL" dirty="0"/>
              <a:t>ó</a:t>
            </a:r>
            <a:r>
              <a:rPr lang="uk-UA" dirty="0"/>
              <a:t>с, </a:t>
            </a:r>
            <a:r>
              <a:rPr lang="uk-UA" dirty="0" err="1"/>
              <a:t>наркоб</a:t>
            </a:r>
            <a:r>
              <a:rPr lang="pl-PL" dirty="0"/>
              <a:t>í</a:t>
            </a:r>
            <a:r>
              <a:rPr lang="uk-UA" dirty="0" err="1"/>
              <a:t>знес</a:t>
            </a:r>
            <a:r>
              <a:rPr lang="uk-UA" dirty="0"/>
              <a:t>, </a:t>
            </a:r>
            <a:r>
              <a:rPr lang="uk-UA" dirty="0" err="1"/>
              <a:t>неомодерні́ст</a:t>
            </a:r>
            <a:r>
              <a:rPr lang="uk-UA" dirty="0"/>
              <a:t>, </a:t>
            </a:r>
            <a:r>
              <a:rPr lang="uk-UA" dirty="0" err="1"/>
              <a:t>онколік</a:t>
            </a:r>
            <a:r>
              <a:rPr lang="pl-PL" dirty="0"/>
              <a:t>á</a:t>
            </a:r>
            <a:r>
              <a:rPr lang="uk-UA" dirty="0" err="1"/>
              <a:t>рня</a:t>
            </a:r>
            <a:r>
              <a:rPr lang="uk-UA" dirty="0"/>
              <a:t>, </a:t>
            </a:r>
            <a:r>
              <a:rPr lang="uk-UA" dirty="0" err="1"/>
              <a:t>панамерик</a:t>
            </a:r>
            <a:r>
              <a:rPr lang="pl-PL" dirty="0"/>
              <a:t>á</a:t>
            </a:r>
            <a:r>
              <a:rPr lang="uk-UA" dirty="0" err="1"/>
              <a:t>нський</a:t>
            </a:r>
            <a:r>
              <a:rPr lang="uk-UA" dirty="0"/>
              <a:t>, </a:t>
            </a:r>
            <a:r>
              <a:rPr lang="uk-UA" dirty="0" err="1"/>
              <a:t>параолімп</a:t>
            </a:r>
            <a:r>
              <a:rPr lang="pl-PL" dirty="0"/>
              <a:t>í</a:t>
            </a:r>
            <a:r>
              <a:rPr lang="uk-UA" dirty="0" err="1"/>
              <a:t>єць</a:t>
            </a:r>
            <a:r>
              <a:rPr lang="uk-UA" dirty="0"/>
              <a:t>, </a:t>
            </a:r>
            <a:r>
              <a:rPr lang="uk-UA" dirty="0" err="1"/>
              <a:t>попм</a:t>
            </a:r>
            <a:r>
              <a:rPr lang="pl-PL" dirty="0"/>
              <a:t>ý</a:t>
            </a:r>
            <a:r>
              <a:rPr lang="uk-UA" dirty="0"/>
              <a:t>зика, </a:t>
            </a:r>
            <a:r>
              <a:rPr lang="uk-UA" dirty="0" err="1"/>
              <a:t>попг</a:t>
            </a:r>
            <a:r>
              <a:rPr lang="pl-PL" dirty="0"/>
              <a:t>ý</a:t>
            </a:r>
            <a:r>
              <a:rPr lang="uk-UA" dirty="0" err="1"/>
              <a:t>рт</a:t>
            </a:r>
            <a:r>
              <a:rPr lang="uk-UA" dirty="0"/>
              <a:t>, </a:t>
            </a:r>
            <a:r>
              <a:rPr lang="uk-UA" dirty="0" err="1"/>
              <a:t>пресконфер</a:t>
            </a:r>
            <a:r>
              <a:rPr lang="pl-PL" dirty="0"/>
              <a:t>é</a:t>
            </a:r>
            <a:r>
              <a:rPr lang="uk-UA" dirty="0" err="1"/>
              <a:t>нція</a:t>
            </a:r>
            <a:r>
              <a:rPr lang="uk-UA" dirty="0"/>
              <a:t>, </a:t>
            </a:r>
            <a:r>
              <a:rPr lang="uk-UA" dirty="0" err="1"/>
              <a:t>псевдона</a:t>
            </a:r>
            <a:r>
              <a:rPr lang="pl-PL" dirty="0"/>
              <a:t>ý</a:t>
            </a:r>
            <a:r>
              <a:rPr lang="uk-UA" dirty="0"/>
              <a:t>ка, </a:t>
            </a:r>
            <a:r>
              <a:rPr lang="uk-UA" dirty="0" err="1"/>
              <a:t>псевдогромадя́нський</a:t>
            </a:r>
            <a:r>
              <a:rPr lang="uk-UA" dirty="0"/>
              <a:t>, </a:t>
            </a:r>
            <a:r>
              <a:rPr lang="uk-UA" dirty="0" err="1"/>
              <a:t>соціосф</a:t>
            </a:r>
            <a:r>
              <a:rPr lang="pl-PL" dirty="0"/>
              <a:t>é</a:t>
            </a:r>
            <a:r>
              <a:rPr lang="uk-UA" dirty="0"/>
              <a:t>ра, </a:t>
            </a:r>
            <a:r>
              <a:rPr lang="uk-UA" dirty="0" err="1"/>
              <a:t>телехр</a:t>
            </a:r>
            <a:r>
              <a:rPr lang="pl-PL" dirty="0"/>
              <a:t>ó</a:t>
            </a:r>
            <a:r>
              <a:rPr lang="uk-UA" dirty="0" err="1"/>
              <a:t>ніка</a:t>
            </a:r>
            <a:r>
              <a:rPr lang="uk-UA" dirty="0"/>
              <a:t>, </a:t>
            </a:r>
            <a:r>
              <a:rPr lang="uk-UA" dirty="0" err="1"/>
              <a:t>фітотерап</a:t>
            </a:r>
            <a:r>
              <a:rPr lang="pl-PL" dirty="0"/>
              <a:t>í</a:t>
            </a:r>
            <a:r>
              <a:rPr lang="uk-UA" dirty="0"/>
              <a:t>я, </a:t>
            </a:r>
            <a:r>
              <a:rPr lang="uk-UA" dirty="0" err="1"/>
              <a:t>фолкг</a:t>
            </a:r>
            <a:r>
              <a:rPr lang="pl-PL" dirty="0"/>
              <a:t>ý</a:t>
            </a:r>
            <a:r>
              <a:rPr lang="uk-UA" dirty="0" err="1"/>
              <a:t>рт</a:t>
            </a:r>
            <a:r>
              <a:rPr lang="uk-UA" dirty="0"/>
              <a:t>, </a:t>
            </a:r>
            <a:r>
              <a:rPr lang="uk-UA" dirty="0" err="1"/>
              <a:t>фолькм</a:t>
            </a:r>
            <a:r>
              <a:rPr lang="pl-PL" dirty="0"/>
              <a:t>ý</a:t>
            </a:r>
            <a:r>
              <a:rPr lang="uk-UA" dirty="0"/>
              <a:t>зика, </a:t>
            </a:r>
            <a:r>
              <a:rPr lang="uk-UA" dirty="0" err="1"/>
              <a:t>фоноз</a:t>
            </a:r>
            <a:r>
              <a:rPr lang="pl-PL" dirty="0"/>
              <a:t>á</a:t>
            </a:r>
            <a:r>
              <a:rPr lang="uk-UA" dirty="0" err="1"/>
              <a:t>пис</a:t>
            </a:r>
            <a:r>
              <a:rPr lang="uk-UA" dirty="0"/>
              <a:t>; так само слова з питомими компонентами </a:t>
            </a:r>
            <a:r>
              <a:rPr lang="uk-UA" dirty="0" err="1"/>
              <a:t>іно</a:t>
            </a:r>
            <a:r>
              <a:rPr lang="uk-UA" dirty="0"/>
              <a:t>- (</a:t>
            </a:r>
            <a:r>
              <a:rPr lang="uk-UA" dirty="0" err="1"/>
              <a:t>іншо</a:t>
            </a:r>
            <a:r>
              <a:rPr lang="uk-UA" dirty="0"/>
              <a:t>-, </a:t>
            </a:r>
            <a:r>
              <a:rPr lang="uk-UA" dirty="0" err="1"/>
              <a:t>інако</a:t>
            </a:r>
            <a:r>
              <a:rPr lang="uk-UA" dirty="0"/>
              <a:t>-), </a:t>
            </a:r>
            <a:r>
              <a:rPr lang="uk-UA" dirty="0" err="1"/>
              <a:t>лже</a:t>
            </a:r>
            <a:r>
              <a:rPr lang="uk-UA" dirty="0"/>
              <a:t>-: </a:t>
            </a:r>
            <a:r>
              <a:rPr lang="uk-UA" dirty="0" err="1"/>
              <a:t>інові́рець</a:t>
            </a:r>
            <a:r>
              <a:rPr lang="uk-UA" dirty="0"/>
              <a:t>, </a:t>
            </a:r>
            <a:r>
              <a:rPr lang="uk-UA" dirty="0" err="1"/>
              <a:t>іншові́рець</a:t>
            </a:r>
            <a:r>
              <a:rPr lang="uk-UA" dirty="0"/>
              <a:t>, </a:t>
            </a:r>
            <a:r>
              <a:rPr lang="uk-UA" dirty="0" err="1"/>
              <a:t>інакод</a:t>
            </a:r>
            <a:r>
              <a:rPr lang="pl-PL" dirty="0"/>
              <a:t>ý</a:t>
            </a:r>
            <a:r>
              <a:rPr lang="uk-UA" dirty="0" err="1"/>
              <a:t>мець</a:t>
            </a:r>
            <a:r>
              <a:rPr lang="uk-UA" dirty="0"/>
              <a:t>, </a:t>
            </a:r>
            <a:r>
              <a:rPr lang="uk-UA" dirty="0" err="1"/>
              <a:t>іншод</a:t>
            </a:r>
            <a:r>
              <a:rPr lang="pl-PL" dirty="0"/>
              <a:t>ý</a:t>
            </a:r>
            <a:r>
              <a:rPr lang="uk-UA" dirty="0" err="1"/>
              <a:t>мець</a:t>
            </a:r>
            <a:r>
              <a:rPr lang="uk-UA" dirty="0"/>
              <a:t>; </a:t>
            </a:r>
            <a:r>
              <a:rPr lang="uk-UA" dirty="0" err="1"/>
              <a:t>лжепрор</a:t>
            </a:r>
            <a:r>
              <a:rPr lang="pl-PL" dirty="0"/>
              <a:t>ó</a:t>
            </a:r>
            <a:r>
              <a:rPr lang="uk-UA" dirty="0"/>
              <a:t>к, </a:t>
            </a:r>
            <a:r>
              <a:rPr lang="uk-UA" dirty="0" err="1"/>
              <a:t>лжесв</a:t>
            </a:r>
            <a:r>
              <a:rPr lang="pl-PL" dirty="0"/>
              <a:t>í</a:t>
            </a:r>
            <a:r>
              <a:rPr lang="uk-UA" dirty="0"/>
              <a:t>док. Примітка. Якщо такі іншомовні компоненти приєднані до власного імені, то їх пишемо з дефісом: пан-</a:t>
            </a:r>
            <a:r>
              <a:rPr lang="uk-UA" dirty="0" err="1"/>
              <a:t>Євр</a:t>
            </a:r>
            <a:r>
              <a:rPr lang="pl-PL" dirty="0"/>
              <a:t>ó</a:t>
            </a:r>
            <a:r>
              <a:rPr lang="uk-UA" dirty="0"/>
              <a:t>па, </a:t>
            </a:r>
            <a:r>
              <a:rPr lang="uk-UA" dirty="0" err="1"/>
              <a:t>пс</a:t>
            </a:r>
            <a:r>
              <a:rPr lang="pl-PL" dirty="0"/>
              <a:t>é</a:t>
            </a:r>
            <a:r>
              <a:rPr lang="uk-UA" dirty="0" err="1"/>
              <a:t>вдо</a:t>
            </a:r>
            <a:r>
              <a:rPr lang="uk-UA" dirty="0"/>
              <a:t>-Ф</a:t>
            </a:r>
            <a:r>
              <a:rPr lang="pl-PL" dirty="0"/>
              <a:t>á</a:t>
            </a:r>
            <a:r>
              <a:rPr lang="uk-UA" dirty="0"/>
              <a:t>уст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5830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363" y="286603"/>
            <a:ext cx="11737075" cy="6346209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3) слова з першим іншомовним компонентом, що визначає кількісний (вищий від звичайного, дуже високий або слабкий, швидкий і </a:t>
            </a:r>
            <a:r>
              <a:rPr lang="uk-UA" dirty="0" err="1"/>
              <a:t>т.ін</a:t>
            </a:r>
            <a:r>
              <a:rPr lang="uk-UA" dirty="0"/>
              <a:t>.) вияв чого-небудь: </a:t>
            </a:r>
            <a:r>
              <a:rPr lang="uk-UA" dirty="0" err="1"/>
              <a:t>архі</a:t>
            </a:r>
            <a:r>
              <a:rPr lang="uk-UA" dirty="0"/>
              <a:t>-, </a:t>
            </a:r>
            <a:r>
              <a:rPr lang="uk-UA" dirty="0" err="1"/>
              <a:t>архи</a:t>
            </a:r>
            <a:r>
              <a:rPr lang="uk-UA" dirty="0"/>
              <a:t>-, бліц-, </a:t>
            </a:r>
            <a:r>
              <a:rPr lang="uk-UA" dirty="0" err="1"/>
              <a:t>гіпер</a:t>
            </a:r>
            <a:r>
              <a:rPr lang="uk-UA" dirty="0"/>
              <a:t>-, екстра-, </a:t>
            </a:r>
            <a:r>
              <a:rPr lang="uk-UA" dirty="0" err="1"/>
              <a:t>макро</a:t>
            </a:r>
            <a:r>
              <a:rPr lang="uk-UA" dirty="0"/>
              <a:t>-, максі-, міді-, мікро-, міні-, </a:t>
            </a:r>
            <a:r>
              <a:rPr lang="uk-UA" dirty="0" err="1"/>
              <a:t>мульти</a:t>
            </a:r>
            <a:r>
              <a:rPr lang="uk-UA" dirty="0"/>
              <a:t>-, </a:t>
            </a:r>
            <a:r>
              <a:rPr lang="uk-UA" dirty="0" err="1"/>
              <a:t>нано</a:t>
            </a:r>
            <a:r>
              <a:rPr lang="uk-UA" dirty="0"/>
              <a:t>-, полі-, преміум-, супер-, топ-, ультра-, флеш-: </a:t>
            </a:r>
            <a:r>
              <a:rPr lang="uk-UA" dirty="0" err="1"/>
              <a:t>архіскладн</a:t>
            </a:r>
            <a:r>
              <a:rPr lang="pl-PL" dirty="0"/>
              <a:t>ú</a:t>
            </a:r>
            <a:r>
              <a:rPr lang="uk-UA" dirty="0"/>
              <a:t>й, </a:t>
            </a:r>
            <a:r>
              <a:rPr lang="uk-UA" dirty="0" err="1"/>
              <a:t>архішахр</a:t>
            </a:r>
            <a:r>
              <a:rPr lang="pl-PL" dirty="0"/>
              <a:t>á</a:t>
            </a:r>
            <a:r>
              <a:rPr lang="uk-UA" dirty="0"/>
              <a:t>й, </a:t>
            </a:r>
            <a:r>
              <a:rPr lang="uk-UA" dirty="0" err="1"/>
              <a:t>архидия́кон</a:t>
            </a:r>
            <a:r>
              <a:rPr lang="uk-UA" dirty="0"/>
              <a:t>, </a:t>
            </a:r>
            <a:r>
              <a:rPr lang="uk-UA" dirty="0" err="1"/>
              <a:t>бліцнов</a:t>
            </a:r>
            <a:r>
              <a:rPr lang="pl-PL" dirty="0"/>
              <a:t>ú</a:t>
            </a:r>
            <a:r>
              <a:rPr lang="uk-UA" dirty="0" err="1"/>
              <a:t>ни</a:t>
            </a:r>
            <a:r>
              <a:rPr lang="uk-UA" dirty="0"/>
              <a:t>, </a:t>
            </a:r>
            <a:r>
              <a:rPr lang="uk-UA" dirty="0" err="1"/>
              <a:t>бліцопи́тування</a:t>
            </a:r>
            <a:r>
              <a:rPr lang="uk-UA" dirty="0"/>
              <a:t>, </a:t>
            </a:r>
            <a:r>
              <a:rPr lang="uk-UA" dirty="0" err="1"/>
              <a:t>гіперзв</a:t>
            </a:r>
            <a:r>
              <a:rPr lang="pl-PL" dirty="0"/>
              <a:t>ý</a:t>
            </a:r>
            <a:r>
              <a:rPr lang="uk-UA" dirty="0"/>
              <a:t>к, </a:t>
            </a:r>
            <a:r>
              <a:rPr lang="uk-UA" dirty="0" err="1"/>
              <a:t>гіперм</a:t>
            </a:r>
            <a:r>
              <a:rPr lang="pl-PL" dirty="0"/>
              <a:t>á</a:t>
            </a:r>
            <a:r>
              <a:rPr lang="uk-UA" dirty="0" err="1"/>
              <a:t>ркет</a:t>
            </a:r>
            <a:r>
              <a:rPr lang="uk-UA" dirty="0"/>
              <a:t>, </a:t>
            </a:r>
            <a:r>
              <a:rPr lang="uk-UA" dirty="0" err="1"/>
              <a:t>екстракл</a:t>
            </a:r>
            <a:r>
              <a:rPr lang="pl-PL" dirty="0"/>
              <a:t>á</a:t>
            </a:r>
            <a:r>
              <a:rPr lang="uk-UA" dirty="0"/>
              <a:t>с, </a:t>
            </a:r>
            <a:r>
              <a:rPr lang="uk-UA" dirty="0" err="1"/>
              <a:t>макромол</a:t>
            </a:r>
            <a:r>
              <a:rPr lang="pl-PL" dirty="0"/>
              <a:t>é</a:t>
            </a:r>
            <a:r>
              <a:rPr lang="uk-UA" dirty="0"/>
              <a:t>кула, </a:t>
            </a:r>
            <a:r>
              <a:rPr lang="uk-UA" dirty="0" err="1"/>
              <a:t>макроекон</a:t>
            </a:r>
            <a:r>
              <a:rPr lang="pl-PL" dirty="0"/>
              <a:t>ó</a:t>
            </a:r>
            <a:r>
              <a:rPr lang="uk-UA" dirty="0" err="1"/>
              <a:t>міка</a:t>
            </a:r>
            <a:r>
              <a:rPr lang="uk-UA" dirty="0"/>
              <a:t>, максі</a:t>
            </a:r>
            <a:r>
              <a:rPr lang="pl-PL" dirty="0"/>
              <a:t>ó</a:t>
            </a:r>
            <a:r>
              <a:rPr lang="uk-UA" dirty="0" err="1"/>
              <a:t>дяг</a:t>
            </a:r>
            <a:r>
              <a:rPr lang="uk-UA" dirty="0"/>
              <a:t>, міді</a:t>
            </a:r>
            <a:r>
              <a:rPr lang="pl-PL" dirty="0"/>
              <a:t>ó</a:t>
            </a:r>
            <a:r>
              <a:rPr lang="uk-UA" dirty="0" err="1"/>
              <a:t>дяг</a:t>
            </a:r>
            <a:r>
              <a:rPr lang="uk-UA" dirty="0"/>
              <a:t>, </a:t>
            </a:r>
            <a:r>
              <a:rPr lang="uk-UA" dirty="0" err="1"/>
              <a:t>мікроорган</a:t>
            </a:r>
            <a:r>
              <a:rPr lang="pl-PL" dirty="0"/>
              <a:t>í</a:t>
            </a:r>
            <a:r>
              <a:rPr lang="uk-UA" dirty="0" err="1"/>
              <a:t>зми</a:t>
            </a:r>
            <a:r>
              <a:rPr lang="uk-UA" dirty="0"/>
              <a:t>, </a:t>
            </a:r>
            <a:r>
              <a:rPr lang="uk-UA" dirty="0" err="1"/>
              <a:t>мікрохв</a:t>
            </a:r>
            <a:r>
              <a:rPr lang="pl-PL" dirty="0"/>
              <a:t>ú</a:t>
            </a:r>
            <a:r>
              <a:rPr lang="uk-UA" dirty="0"/>
              <a:t>лі, </a:t>
            </a:r>
            <a:r>
              <a:rPr lang="uk-UA" dirty="0" err="1"/>
              <a:t>мікрочаст</a:t>
            </a:r>
            <a:r>
              <a:rPr lang="pl-PL" dirty="0"/>
              <a:t>ú</a:t>
            </a:r>
            <a:r>
              <a:rPr lang="uk-UA" dirty="0" err="1"/>
              <a:t>нка</a:t>
            </a:r>
            <a:r>
              <a:rPr lang="uk-UA" dirty="0"/>
              <a:t>, </a:t>
            </a:r>
            <a:r>
              <a:rPr lang="uk-UA" dirty="0" err="1"/>
              <a:t>мінібл</a:t>
            </a:r>
            <a:r>
              <a:rPr lang="pl-PL" dirty="0"/>
              <a:t>ó</a:t>
            </a:r>
            <a:r>
              <a:rPr lang="uk-UA" dirty="0"/>
              <a:t>к, </a:t>
            </a:r>
            <a:r>
              <a:rPr lang="uk-UA" dirty="0" err="1"/>
              <a:t>мінід</a:t>
            </a:r>
            <a:r>
              <a:rPr lang="pl-PL" dirty="0"/>
              <a:t>ú</a:t>
            </a:r>
            <a:r>
              <a:rPr lang="uk-UA" dirty="0" err="1"/>
              <a:t>ск</a:t>
            </a:r>
            <a:r>
              <a:rPr lang="uk-UA" dirty="0"/>
              <a:t>, </a:t>
            </a:r>
            <a:r>
              <a:rPr lang="uk-UA" dirty="0" err="1"/>
              <a:t>мінікомп’ю́тер</a:t>
            </a:r>
            <a:r>
              <a:rPr lang="uk-UA" dirty="0"/>
              <a:t>, </a:t>
            </a:r>
            <a:r>
              <a:rPr lang="uk-UA" dirty="0" err="1"/>
              <a:t>мультимільйон</a:t>
            </a:r>
            <a:r>
              <a:rPr lang="pl-PL" dirty="0"/>
              <a:t>é</a:t>
            </a:r>
            <a:r>
              <a:rPr lang="uk-UA" dirty="0"/>
              <a:t>р, </a:t>
            </a:r>
            <a:r>
              <a:rPr lang="uk-UA" dirty="0" err="1"/>
              <a:t>нанокомп’ю́тер</a:t>
            </a:r>
            <a:r>
              <a:rPr lang="uk-UA" dirty="0"/>
              <a:t>, </a:t>
            </a:r>
            <a:r>
              <a:rPr lang="uk-UA" dirty="0" err="1"/>
              <a:t>наночаст</a:t>
            </a:r>
            <a:r>
              <a:rPr lang="pl-PL" dirty="0"/>
              <a:t>ú</a:t>
            </a:r>
            <a:r>
              <a:rPr lang="uk-UA" dirty="0" err="1"/>
              <a:t>нки</a:t>
            </a:r>
            <a:r>
              <a:rPr lang="uk-UA" dirty="0"/>
              <a:t>, полісахар</a:t>
            </a:r>
            <a:r>
              <a:rPr lang="pl-PL" dirty="0"/>
              <a:t>ú</a:t>
            </a:r>
            <a:r>
              <a:rPr lang="uk-UA" dirty="0" err="1"/>
              <a:t>ди</a:t>
            </a:r>
            <a:r>
              <a:rPr lang="uk-UA" dirty="0"/>
              <a:t>, </a:t>
            </a:r>
            <a:r>
              <a:rPr lang="uk-UA" dirty="0" err="1"/>
              <a:t>полімотив</a:t>
            </a:r>
            <a:r>
              <a:rPr lang="pl-PL" dirty="0"/>
              <a:t>á</a:t>
            </a:r>
            <a:r>
              <a:rPr lang="uk-UA" dirty="0" err="1"/>
              <a:t>ція</a:t>
            </a:r>
            <a:r>
              <a:rPr lang="uk-UA" dirty="0"/>
              <a:t>, </a:t>
            </a:r>
            <a:r>
              <a:rPr lang="uk-UA" dirty="0" err="1"/>
              <a:t>преміумкла́с</a:t>
            </a:r>
            <a:r>
              <a:rPr lang="uk-UA" dirty="0"/>
              <a:t>, </a:t>
            </a:r>
            <a:r>
              <a:rPr lang="uk-UA" dirty="0" err="1"/>
              <a:t>суперм</a:t>
            </a:r>
            <a:r>
              <a:rPr lang="pl-PL" dirty="0"/>
              <a:t>á</a:t>
            </a:r>
            <a:r>
              <a:rPr lang="uk-UA" dirty="0" err="1"/>
              <a:t>ркет</a:t>
            </a:r>
            <a:r>
              <a:rPr lang="uk-UA" dirty="0"/>
              <a:t>, супермод</a:t>
            </a:r>
            <a:r>
              <a:rPr lang="pl-PL" dirty="0"/>
              <a:t>é</a:t>
            </a:r>
            <a:r>
              <a:rPr lang="uk-UA" dirty="0" err="1"/>
              <a:t>ль</a:t>
            </a:r>
            <a:r>
              <a:rPr lang="uk-UA" dirty="0"/>
              <a:t>, </a:t>
            </a:r>
            <a:r>
              <a:rPr lang="uk-UA" dirty="0" err="1"/>
              <a:t>суперм</a:t>
            </a:r>
            <a:r>
              <a:rPr lang="pl-PL" dirty="0"/>
              <a:t>ó</a:t>
            </a:r>
            <a:r>
              <a:rPr lang="uk-UA" dirty="0" err="1"/>
              <a:t>дний</a:t>
            </a:r>
            <a:r>
              <a:rPr lang="uk-UA" dirty="0"/>
              <a:t>, </a:t>
            </a:r>
            <a:r>
              <a:rPr lang="uk-UA" dirty="0" err="1"/>
              <a:t>топм</a:t>
            </a:r>
            <a:r>
              <a:rPr lang="pl-PL" dirty="0"/>
              <a:t>é</a:t>
            </a:r>
            <a:r>
              <a:rPr lang="uk-UA" dirty="0" err="1"/>
              <a:t>неджер</a:t>
            </a:r>
            <a:r>
              <a:rPr lang="uk-UA" dirty="0"/>
              <a:t>, </a:t>
            </a:r>
            <a:r>
              <a:rPr lang="uk-UA" dirty="0" err="1"/>
              <a:t>топмод</a:t>
            </a:r>
            <a:r>
              <a:rPr lang="pl-PL" dirty="0"/>
              <a:t>é</a:t>
            </a:r>
            <a:r>
              <a:rPr lang="uk-UA" dirty="0" err="1"/>
              <a:t>ль</a:t>
            </a:r>
            <a:r>
              <a:rPr lang="uk-UA" dirty="0"/>
              <a:t>, </a:t>
            </a:r>
            <a:r>
              <a:rPr lang="uk-UA" dirty="0" err="1"/>
              <a:t>ультразв</a:t>
            </a:r>
            <a:r>
              <a:rPr lang="pl-PL" dirty="0"/>
              <a:t>ý</a:t>
            </a:r>
            <a:r>
              <a:rPr lang="uk-UA" dirty="0"/>
              <a:t>к, ультрамодний, </a:t>
            </a:r>
            <a:r>
              <a:rPr lang="uk-UA" dirty="0" err="1"/>
              <a:t>флешінтерв’ю</a:t>
            </a:r>
            <a:r>
              <a:rPr lang="uk-UA" dirty="0"/>
              <a:t>.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Примітка </a:t>
            </a:r>
            <a:r>
              <a:rPr lang="uk-UA" dirty="0"/>
              <a:t>1. У компонентах максі-, міді- кінцевий і в позиції перед приголосним наступного слова не переходить в и: </a:t>
            </a:r>
            <a:r>
              <a:rPr lang="uk-UA" dirty="0" err="1"/>
              <a:t>максімо́да</a:t>
            </a:r>
            <a:r>
              <a:rPr lang="uk-UA" dirty="0"/>
              <a:t>, </a:t>
            </a:r>
            <a:r>
              <a:rPr lang="uk-UA" dirty="0" err="1"/>
              <a:t>максісу</a:t>
            </a:r>
            <a:r>
              <a:rPr lang="uk-UA" dirty="0"/>
              <a:t>́ </a:t>
            </a:r>
            <a:r>
              <a:rPr lang="uk-UA" dirty="0" err="1"/>
              <a:t>кня</a:t>
            </a:r>
            <a:r>
              <a:rPr lang="uk-UA" dirty="0"/>
              <a:t>, </a:t>
            </a:r>
            <a:r>
              <a:rPr lang="uk-UA" dirty="0" err="1"/>
              <a:t>мідімо́да</a:t>
            </a:r>
            <a:r>
              <a:rPr lang="uk-UA" dirty="0"/>
              <a:t>, </a:t>
            </a:r>
            <a:r>
              <a:rPr lang="uk-UA" dirty="0" err="1"/>
              <a:t>мідіспідни́ця</a:t>
            </a:r>
            <a:r>
              <a:rPr lang="uk-UA" dirty="0"/>
              <a:t>.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Примітка </a:t>
            </a:r>
            <a:r>
              <a:rPr lang="uk-UA" dirty="0"/>
              <a:t>2. Компонент топ- із числівниками не поєднуваний.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4</a:t>
            </a:r>
            <a:r>
              <a:rPr lang="uk-UA" dirty="0"/>
              <a:t>) слова з першим іншомовним компонентом анти-, віце-, екс-, контр-, лейб-, обер-, штабс-, унтер-: </a:t>
            </a:r>
            <a:r>
              <a:rPr lang="uk-UA" dirty="0" err="1"/>
              <a:t>антив</a:t>
            </a:r>
            <a:r>
              <a:rPr lang="pl-PL" dirty="0"/>
              <a:t>í</a:t>
            </a:r>
            <a:r>
              <a:rPr lang="uk-UA" dirty="0" err="1"/>
              <a:t>рус</a:t>
            </a:r>
            <a:r>
              <a:rPr lang="uk-UA" dirty="0"/>
              <a:t>, </a:t>
            </a:r>
            <a:r>
              <a:rPr lang="uk-UA" dirty="0" err="1"/>
              <a:t>віцепрем’є́р</a:t>
            </a:r>
            <a:r>
              <a:rPr lang="uk-UA" dirty="0"/>
              <a:t>, </a:t>
            </a:r>
            <a:r>
              <a:rPr lang="uk-UA" dirty="0" err="1"/>
              <a:t>віцек</a:t>
            </a:r>
            <a:r>
              <a:rPr lang="pl-PL" dirty="0"/>
              <a:t>ó</a:t>
            </a:r>
            <a:r>
              <a:rPr lang="uk-UA" dirty="0" err="1"/>
              <a:t>нсул</a:t>
            </a:r>
            <a:r>
              <a:rPr lang="uk-UA" dirty="0"/>
              <a:t>, </a:t>
            </a:r>
            <a:r>
              <a:rPr lang="uk-UA" dirty="0" err="1"/>
              <a:t>ексчемпіо́нка</a:t>
            </a:r>
            <a:r>
              <a:rPr lang="uk-UA" dirty="0"/>
              <a:t>, </a:t>
            </a:r>
            <a:r>
              <a:rPr lang="uk-UA" dirty="0" err="1"/>
              <a:t>ексмін</a:t>
            </a:r>
            <a:r>
              <a:rPr lang="pl-PL" dirty="0"/>
              <a:t>í</a:t>
            </a:r>
            <a:r>
              <a:rPr lang="uk-UA" dirty="0" err="1"/>
              <a:t>стр</a:t>
            </a:r>
            <a:r>
              <a:rPr lang="uk-UA" dirty="0"/>
              <a:t>, </a:t>
            </a:r>
            <a:r>
              <a:rPr lang="uk-UA" dirty="0" err="1"/>
              <a:t>експрезид</a:t>
            </a:r>
            <a:r>
              <a:rPr lang="pl-PL" dirty="0"/>
              <a:t>é</a:t>
            </a:r>
            <a:r>
              <a:rPr lang="uk-UA" dirty="0" err="1"/>
              <a:t>нт</a:t>
            </a:r>
            <a:r>
              <a:rPr lang="uk-UA" dirty="0"/>
              <a:t>, </a:t>
            </a:r>
            <a:r>
              <a:rPr lang="uk-UA" dirty="0" err="1"/>
              <a:t>контрадмір</a:t>
            </a:r>
            <a:r>
              <a:rPr lang="pl-PL" dirty="0"/>
              <a:t>á</a:t>
            </a:r>
            <a:r>
              <a:rPr lang="uk-UA" dirty="0"/>
              <a:t>л, </a:t>
            </a:r>
            <a:r>
              <a:rPr lang="uk-UA" dirty="0" err="1"/>
              <a:t>контруд</a:t>
            </a:r>
            <a:r>
              <a:rPr lang="pl-PL" dirty="0"/>
              <a:t>á</a:t>
            </a:r>
            <a:r>
              <a:rPr lang="uk-UA" dirty="0"/>
              <a:t>р, </a:t>
            </a:r>
            <a:r>
              <a:rPr lang="uk-UA" dirty="0" err="1"/>
              <a:t>лейбгвард</a:t>
            </a:r>
            <a:r>
              <a:rPr lang="pl-PL" dirty="0"/>
              <a:t>í</a:t>
            </a:r>
            <a:r>
              <a:rPr lang="uk-UA" dirty="0" err="1"/>
              <a:t>єць</a:t>
            </a:r>
            <a:r>
              <a:rPr lang="uk-UA" dirty="0"/>
              <a:t>, </a:t>
            </a:r>
            <a:r>
              <a:rPr lang="uk-UA" dirty="0" err="1"/>
              <a:t>лейбме́дик</a:t>
            </a:r>
            <a:r>
              <a:rPr lang="uk-UA" dirty="0"/>
              <a:t>, </a:t>
            </a:r>
            <a:r>
              <a:rPr lang="uk-UA" dirty="0" err="1"/>
              <a:t>оберма́йстер</a:t>
            </a:r>
            <a:r>
              <a:rPr lang="uk-UA" dirty="0"/>
              <a:t>, </a:t>
            </a:r>
            <a:r>
              <a:rPr lang="uk-UA" dirty="0" err="1"/>
              <a:t>оберофіц</a:t>
            </a:r>
            <a:r>
              <a:rPr lang="pl-PL" dirty="0"/>
              <a:t>é</a:t>
            </a:r>
            <a:r>
              <a:rPr lang="uk-UA" dirty="0"/>
              <a:t>р, </a:t>
            </a:r>
            <a:r>
              <a:rPr lang="uk-UA" dirty="0" err="1"/>
              <a:t>оберлейтен</a:t>
            </a:r>
            <a:r>
              <a:rPr lang="pl-PL" dirty="0"/>
              <a:t>á</a:t>
            </a:r>
            <a:r>
              <a:rPr lang="uk-UA" dirty="0" err="1"/>
              <a:t>нт</a:t>
            </a:r>
            <a:r>
              <a:rPr lang="uk-UA" dirty="0"/>
              <a:t>, </a:t>
            </a:r>
            <a:r>
              <a:rPr lang="uk-UA" dirty="0" err="1"/>
              <a:t>оберпрокур</a:t>
            </a:r>
            <a:r>
              <a:rPr lang="pl-PL" dirty="0"/>
              <a:t>ó</a:t>
            </a:r>
            <a:r>
              <a:rPr lang="uk-UA" dirty="0"/>
              <a:t>р, </a:t>
            </a:r>
            <a:r>
              <a:rPr lang="uk-UA" dirty="0" err="1"/>
              <a:t>штабскапіта́н</a:t>
            </a:r>
            <a:r>
              <a:rPr lang="uk-UA" dirty="0"/>
              <a:t>, </a:t>
            </a:r>
            <a:r>
              <a:rPr lang="uk-UA" dirty="0" err="1" smtClean="0"/>
              <a:t>унтерофіце́р</a:t>
            </a:r>
            <a:r>
              <a:rPr lang="uk-UA" dirty="0"/>
              <a:t>. </a:t>
            </a:r>
            <a:endParaRPr lang="uk-UA" dirty="0" smtClean="0"/>
          </a:p>
          <a:p>
            <a:pPr marL="0" indent="0">
              <a:buNone/>
            </a:pPr>
            <a:r>
              <a:rPr lang="uk-UA" dirty="0"/>
              <a:t>Примітка 1. Із власною назвою (прізвищем) такі компоненти пишемо з дефісом: «Анти-</a:t>
            </a:r>
            <a:r>
              <a:rPr lang="uk-UA" dirty="0" err="1"/>
              <a:t>Дюринг</a:t>
            </a:r>
            <a:r>
              <a:rPr lang="uk-UA" dirty="0"/>
              <a:t>», екс-</a:t>
            </a:r>
            <a:r>
              <a:rPr lang="uk-UA" dirty="0" err="1"/>
              <a:t>Югосл</a:t>
            </a:r>
            <a:r>
              <a:rPr lang="pl-PL" dirty="0"/>
              <a:t>á</a:t>
            </a:r>
            <a:r>
              <a:rPr lang="uk-UA" dirty="0"/>
              <a:t>вія. Примітка 2. У компонента анти- кінцевий и в позиції перед голосним наступного слова не переходить в і: </a:t>
            </a:r>
            <a:r>
              <a:rPr lang="uk-UA" dirty="0" err="1"/>
              <a:t>антиелектро́н</a:t>
            </a:r>
            <a:r>
              <a:rPr lang="uk-UA" dirty="0"/>
              <a:t>, </a:t>
            </a:r>
            <a:r>
              <a:rPr lang="uk-UA" dirty="0" err="1"/>
              <a:t>антиімперіалісти́чний</a:t>
            </a:r>
            <a:r>
              <a:rPr lang="uk-UA" dirty="0"/>
              <a:t>, </a:t>
            </a:r>
            <a:r>
              <a:rPr lang="uk-UA" dirty="0" err="1"/>
              <a:t>антиінфекці́йний</a:t>
            </a:r>
            <a:r>
              <a:rPr lang="uk-UA" dirty="0"/>
              <a:t>, </a:t>
            </a:r>
            <a:r>
              <a:rPr lang="uk-UA" dirty="0" err="1"/>
              <a:t>антиінфляці́йний</a:t>
            </a:r>
            <a:r>
              <a:rPr lang="uk-UA" dirty="0"/>
              <a:t>, </a:t>
            </a:r>
            <a:r>
              <a:rPr lang="uk-UA" dirty="0" err="1"/>
              <a:t>антиістори́чний</a:t>
            </a:r>
            <a:r>
              <a:rPr lang="uk-UA" dirty="0"/>
              <a:t>, </a:t>
            </a:r>
            <a:r>
              <a:rPr lang="uk-UA" dirty="0" err="1"/>
              <a:t>антиоки́слювач</a:t>
            </a:r>
            <a:r>
              <a:rPr lang="uk-UA" dirty="0"/>
              <a:t>, </a:t>
            </a:r>
            <a:r>
              <a:rPr lang="uk-UA" dirty="0" err="1"/>
              <a:t>антиурядо́вий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8085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експрезидент</a:t>
            </a:r>
            <a:endParaRPr lang="uk-UA" dirty="0"/>
          </a:p>
        </p:txBody>
      </p:sp>
      <p:pic>
        <p:nvPicPr>
          <p:cNvPr id="5122" name="Picture 2" descr="Результат пошуку зображень за запитом &quot;кравчук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552" y="1824162"/>
            <a:ext cx="6314186" cy="421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12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пресконференція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 descr="Результат пошуку зображень за запитом &quot;пресконференці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393" y="2103120"/>
            <a:ext cx="8894552" cy="432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70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мініспідниця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 descr="http://cn15.nevsedoma.com.ua/photo/13/1369/1634_files/mini-60s-70s-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006" y="1771650"/>
            <a:ext cx="7325198" cy="488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43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бодіарт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Результат пошуку зображень за запитом &quot;бодіарт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790" y="1808166"/>
            <a:ext cx="7312925" cy="452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47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бодибілдинг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074" name="Picture 2" descr="Результат пошуку зображень за запитом &quot;бодибилдинг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032" y="1942986"/>
            <a:ext cx="4092054" cy="409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35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Вибір є!!!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4" name="Picture 4" descr="железный человек шабл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7149"/>
            <a:ext cx="11430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31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8" name="Picture 4" descr="https://media.wordcloud.pro/image/42447c22-683d-4a14-88d5-1ef9f6a7be1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823" y="0"/>
            <a:ext cx="8074448" cy="660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42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04717" y="191069"/>
            <a:ext cx="11750722" cy="6441743"/>
          </a:xfrm>
        </p:spPr>
        <p:txBody>
          <a:bodyPr>
            <a:normAutofit fontScale="92500" lnSpcReduction="10000"/>
          </a:bodyPr>
          <a:lstStyle/>
          <a:p>
            <a:r>
              <a:rPr lang="uk-UA" sz="1900" dirty="0"/>
              <a:t>23 липня 1925 року Рада </a:t>
            </a:r>
            <a:r>
              <a:rPr lang="uk-UA" sz="1900" dirty="0" smtClean="0"/>
              <a:t>Народних </a:t>
            </a:r>
            <a:r>
              <a:rPr lang="uk-UA" sz="1900" dirty="0"/>
              <a:t>Комісарів УСРР створила Державну Комісію для впорядкування правопису. До неї увійшло понад 20 науковців з УСРР. Запросили також кількох представників Західної України: С. </a:t>
            </a:r>
            <a:r>
              <a:rPr lang="uk-UA" sz="1900" dirty="0" err="1"/>
              <a:t>Смаль-Стоцького</a:t>
            </a:r>
            <a:r>
              <a:rPr lang="uk-UA" sz="1900" dirty="0"/>
              <a:t>, В. Гнатюка, В. </a:t>
            </a:r>
            <a:r>
              <a:rPr lang="uk-UA" sz="1900" dirty="0" err="1"/>
              <a:t>Сімовича</a:t>
            </a:r>
            <a:r>
              <a:rPr lang="uk-UA" sz="1900" dirty="0" smtClean="0"/>
              <a:t>.</a:t>
            </a:r>
          </a:p>
          <a:p>
            <a:pPr fontAlgn="base"/>
            <a:r>
              <a:rPr lang="uk-UA" sz="1900" dirty="0"/>
              <a:t>За початковий документальний момент досить довгої й складної історії „Українського правопису“ треба визнати постанову Ради Народніх Комісарів УСРР з 23. липня 1925 р</a:t>
            </a:r>
            <a:r>
              <a:rPr lang="uk-UA" sz="1900" dirty="0" smtClean="0"/>
              <a:t>.:</a:t>
            </a:r>
            <a:r>
              <a:rPr lang="uk-UA" sz="1900" dirty="0"/>
              <a:t> </a:t>
            </a:r>
          </a:p>
          <a:p>
            <a:pPr marL="0" indent="0" fontAlgn="base">
              <a:buNone/>
            </a:pPr>
            <a:r>
              <a:rPr lang="uk-UA" sz="1900" dirty="0"/>
              <a:t>„1. Для розробки правил правопису української мови організувати при </a:t>
            </a:r>
            <a:r>
              <a:rPr lang="uk-UA" sz="1900" dirty="0" err="1"/>
              <a:t>Наркомосі</a:t>
            </a:r>
            <a:r>
              <a:rPr lang="uk-UA" sz="1900" dirty="0"/>
              <a:t> Державну Комісію під головуванням Наркома Освіти О. </a:t>
            </a:r>
            <a:r>
              <a:rPr lang="uk-UA" sz="1900" dirty="0" err="1"/>
              <a:t>Шумського</a:t>
            </a:r>
            <a:r>
              <a:rPr lang="uk-UA" sz="1900" dirty="0"/>
              <a:t> з таких осіб: </a:t>
            </a:r>
            <a:r>
              <a:rPr lang="uk-UA" sz="1900" dirty="0" err="1"/>
              <a:t>Бутвина</a:t>
            </a:r>
            <a:r>
              <a:rPr lang="uk-UA" sz="1900" dirty="0"/>
              <a:t> В., </a:t>
            </a:r>
            <a:r>
              <a:rPr lang="uk-UA" sz="1900" dirty="0" err="1"/>
              <a:t>Ганцова</a:t>
            </a:r>
            <a:r>
              <a:rPr lang="uk-UA" sz="1900" dirty="0"/>
              <a:t> В., </a:t>
            </a:r>
            <a:r>
              <a:rPr lang="uk-UA" sz="1900" dirty="0" err="1"/>
              <a:t>Голоскевича</a:t>
            </a:r>
            <a:r>
              <a:rPr lang="uk-UA" sz="1900" dirty="0"/>
              <a:t> Г., </a:t>
            </a:r>
            <a:r>
              <a:rPr lang="uk-UA" sz="1900" dirty="0" err="1"/>
              <a:t>Грунського</a:t>
            </a:r>
            <a:r>
              <a:rPr lang="uk-UA" sz="1900" dirty="0"/>
              <a:t> М., Єфремова С., </a:t>
            </a:r>
            <a:r>
              <a:rPr lang="uk-UA" sz="1900" dirty="0" err="1"/>
              <a:t>Йогансена</a:t>
            </a:r>
            <a:r>
              <a:rPr lang="uk-UA" sz="1900" dirty="0"/>
              <a:t> М., Калюжного Н., </a:t>
            </a:r>
            <a:r>
              <a:rPr lang="uk-UA" sz="1900" dirty="0" err="1"/>
              <a:t>Касяненка</a:t>
            </a:r>
            <a:r>
              <a:rPr lang="uk-UA" sz="1900" dirty="0"/>
              <a:t> Є., Кириченка С., Коряка В., Кримського А., </a:t>
            </a:r>
            <a:r>
              <a:rPr lang="uk-UA" sz="1900" dirty="0" err="1"/>
              <a:t>Курилової</a:t>
            </a:r>
            <a:r>
              <a:rPr lang="uk-UA" sz="1900" dirty="0"/>
              <a:t> (Курило) О., Пилипенка С., Попова О., </a:t>
            </a:r>
            <a:r>
              <a:rPr lang="uk-UA" sz="1900" dirty="0" err="1"/>
              <a:t>Річицкого</a:t>
            </a:r>
            <a:r>
              <a:rPr lang="uk-UA" sz="1900" dirty="0"/>
              <a:t> А., Секунди Т., </a:t>
            </a:r>
            <a:r>
              <a:rPr lang="uk-UA" sz="1900" dirty="0" err="1"/>
              <a:t>Синявського</a:t>
            </a:r>
            <a:r>
              <a:rPr lang="uk-UA" sz="1900" dirty="0"/>
              <a:t> О., Скрипника М., </a:t>
            </a:r>
            <a:r>
              <a:rPr lang="uk-UA" sz="1900" dirty="0" err="1"/>
              <a:t>Соколянського</a:t>
            </a:r>
            <a:r>
              <a:rPr lang="uk-UA" sz="1900" dirty="0"/>
              <a:t> І., </a:t>
            </a:r>
            <a:r>
              <a:rPr lang="uk-UA" sz="1900" dirty="0" err="1"/>
              <a:t>Солодуба</a:t>
            </a:r>
            <a:r>
              <a:rPr lang="uk-UA" sz="1900" dirty="0"/>
              <a:t> П., Сулими М.,. Тимченка Є., Хвильового М., Яворського М., Ялового М.</a:t>
            </a:r>
          </a:p>
          <a:p>
            <a:pPr marL="0" indent="0" fontAlgn="base">
              <a:buNone/>
            </a:pPr>
            <a:r>
              <a:rPr lang="uk-UA" sz="1900" dirty="0" smtClean="0"/>
              <a:t>2</a:t>
            </a:r>
            <a:r>
              <a:rPr lang="uk-UA" sz="1900" dirty="0"/>
              <a:t>. У своїй праці Комісія повинна виходити з сучасної літературної мови, що є синтезом основних народніх діалектів, </a:t>
            </a:r>
            <a:r>
              <a:rPr lang="uk-UA" sz="1900" dirty="0" err="1"/>
              <a:t>принявши</a:t>
            </a:r>
            <a:r>
              <a:rPr lang="uk-UA" sz="1900" dirty="0"/>
              <a:t> за основу „Найголовніші правила українського, правопису Всеукраїнської Академії Наук“, затверджені НКО УСРР 1921 року.</a:t>
            </a:r>
          </a:p>
          <a:p>
            <a:pPr marL="0" indent="0" fontAlgn="base">
              <a:buNone/>
            </a:pPr>
            <a:r>
              <a:rPr lang="uk-UA" sz="1900" dirty="0" smtClean="0"/>
              <a:t>3</a:t>
            </a:r>
            <a:r>
              <a:rPr lang="uk-UA" sz="1900" dirty="0"/>
              <a:t>. З метою приваблення широких кіл наукових і літературних сил до </a:t>
            </a:r>
            <a:r>
              <a:rPr lang="uk-UA" sz="1900" dirty="0" err="1"/>
              <a:t>участи</a:t>
            </a:r>
            <a:r>
              <a:rPr lang="uk-UA" sz="1900" dirty="0"/>
              <a:t> у виробленні правил правопису української мови доручити </a:t>
            </a:r>
            <a:r>
              <a:rPr lang="uk-UA" sz="1900" dirty="0" err="1"/>
              <a:t>Наркомосові</a:t>
            </a:r>
            <a:r>
              <a:rPr lang="uk-UA" sz="1900" dirty="0"/>
              <a:t> скликати спеціальну конференцію для обміркування виробленого Комісією </a:t>
            </a:r>
            <a:r>
              <a:rPr lang="uk-UA" sz="1900" dirty="0" err="1"/>
              <a:t>проєкта</a:t>
            </a:r>
            <a:r>
              <a:rPr lang="uk-UA" sz="1900" dirty="0"/>
              <a:t> правил правопису“.</a:t>
            </a:r>
          </a:p>
          <a:p>
            <a:endParaRPr lang="uk-UA" sz="1900" dirty="0" smtClean="0"/>
          </a:p>
          <a:p>
            <a:pPr marL="0" indent="0">
              <a:buNone/>
            </a:pPr>
            <a:r>
              <a:rPr lang="uk-UA" sz="1900" dirty="0"/>
              <a:t>У квітні 1926 р. видано "</a:t>
            </a:r>
            <a:r>
              <a:rPr lang="uk-UA" sz="1900" dirty="0" err="1"/>
              <a:t>Проєкт</a:t>
            </a:r>
            <a:r>
              <a:rPr lang="uk-UA" sz="1900" dirty="0"/>
              <a:t> українського правопису". Після обговорення та розгляду проекту на Всеукраїнській Правописній конференції (26.</a:t>
            </a:r>
            <a:r>
              <a:rPr lang="pl-PL" sz="1900" dirty="0"/>
              <a:t>V. — 6. VI 1927 </a:t>
            </a:r>
            <a:r>
              <a:rPr lang="uk-UA" sz="1900" dirty="0"/>
              <a:t>р.), правопис ухвалили згідно з постановою Ради Народних Комісарів УСРР від 6 вересня 1928 р. Він отримав назву </a:t>
            </a:r>
            <a:r>
              <a:rPr lang="uk-UA" sz="1900" dirty="0" smtClean="0"/>
              <a:t>«</a:t>
            </a:r>
            <a:r>
              <a:rPr lang="uk-UA" sz="1900" dirty="0" err="1" smtClean="0"/>
              <a:t>скрипниківський</a:t>
            </a:r>
            <a:r>
              <a:rPr lang="uk-UA" sz="1900" dirty="0" smtClean="0"/>
              <a:t>»</a:t>
            </a:r>
            <a:r>
              <a:rPr lang="uk-UA" sz="1900" dirty="0"/>
              <a:t> та діяв до 1933 р.</a:t>
            </a:r>
          </a:p>
          <a:p>
            <a:endParaRPr lang="uk-UA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8450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 descr="Світлина від Тільки ПНУ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28" y="272956"/>
            <a:ext cx="7732260" cy="683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60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06" y="307074"/>
            <a:ext cx="7382238" cy="6721523"/>
          </a:xfrm>
        </p:spPr>
      </p:pic>
    </p:spTree>
    <p:extLst>
      <p:ext uri="{BB962C8B-B14F-4D97-AF65-F5344CB8AC3E}">
        <p14:creationId xmlns:p14="http://schemas.microsoft.com/office/powerpoint/2010/main" val="425926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https://osvitoria.media/wp-content/uploads/2019/05/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12" y="941565"/>
            <a:ext cx="10388376" cy="455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62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316" y="642594"/>
            <a:ext cx="9241368" cy="5968383"/>
          </a:xfrm>
        </p:spPr>
      </p:pic>
    </p:spTree>
    <p:extLst>
      <p:ext uri="{BB962C8B-B14F-4D97-AF65-F5344CB8AC3E}">
        <p14:creationId xmlns:p14="http://schemas.microsoft.com/office/powerpoint/2010/main" val="196054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450376"/>
            <a:ext cx="10058400" cy="5584664"/>
          </a:xfrm>
        </p:spPr>
        <p:txBody>
          <a:bodyPr>
            <a:normAutofit/>
          </a:bodyPr>
          <a:lstStyle/>
          <a:p>
            <a:endParaRPr lang="uk-UA" sz="2000" dirty="0"/>
          </a:p>
          <a:p>
            <a:pPr marL="0" indent="0">
              <a:buNone/>
            </a:pPr>
            <a:endParaRPr lang="uk-UA" sz="2000" dirty="0"/>
          </a:p>
        </p:txBody>
      </p:sp>
      <p:pic>
        <p:nvPicPr>
          <p:cNvPr id="9218" name="Picture 2" descr="https://osvitoria.media/wp-content/uploads/2019/05/avdiyents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02" y="978064"/>
            <a:ext cx="11141433" cy="487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09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88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350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218364"/>
            <a:ext cx="10058400" cy="5816676"/>
          </a:xfrm>
        </p:spPr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pic>
        <p:nvPicPr>
          <p:cNvPr id="10242" name="Picture 2" descr="https://osvitoria.media/wp-content/uploads/2019/05/mit-i-e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36" y="1146412"/>
            <a:ext cx="11121528" cy="456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89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368490"/>
            <a:ext cx="10058400" cy="5666550"/>
          </a:xfrm>
        </p:spPr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pic>
        <p:nvPicPr>
          <p:cNvPr id="7" name="Picture 2" descr="https://osvitoria.media/wp-content/uploads/2019/05/gete-i-ge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253" y="368490"/>
            <a:ext cx="7967186" cy="592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96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218" name="Picture 2" descr="https://media.wordcloud.pro/image/38ea4072-bbd1-4178-9b2c-efff84a2ff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387" y="0"/>
            <a:ext cx="8220075" cy="672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58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osvitoria.media/wp-content/uploads/2019/05/radosty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584" y="443132"/>
            <a:ext cx="9289021" cy="374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osvitoria.media/wp-content/uploads/2019/05/radosty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585" y="4326802"/>
            <a:ext cx="9339020" cy="202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55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8363" y="382137"/>
            <a:ext cx="11737075" cy="620973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sz="2700" dirty="0" smtClean="0"/>
              <a:t>У </a:t>
            </a:r>
            <a:r>
              <a:rPr lang="uk-UA" sz="2700" dirty="0"/>
              <a:t>1933 р. комісія з правопису затаврувала "</a:t>
            </a:r>
            <a:r>
              <a:rPr lang="uk-UA" sz="2700" dirty="0" err="1"/>
              <a:t>скрипниківку</a:t>
            </a:r>
            <a:r>
              <a:rPr lang="uk-UA" sz="2700" dirty="0"/>
              <a:t>" як "націоналістичний правопис" і без жодного обговорення за 5 місяців створила новий - такий, що робив українську мову дуже схожою на російську. </a:t>
            </a:r>
            <a:r>
              <a:rPr lang="uk-UA" sz="2700" dirty="0" smtClean="0"/>
              <a:t>Цю </a:t>
            </a:r>
            <a:r>
              <a:rPr lang="uk-UA" sz="2700" dirty="0"/>
              <a:t>редакцію правопису схвалив 5 вересня 1933 Нарком освіти УСРР</a:t>
            </a:r>
            <a:r>
              <a:rPr lang="uk-UA" sz="2700" dirty="0" smtClean="0"/>
              <a:t>.</a:t>
            </a:r>
          </a:p>
          <a:p>
            <a:pPr marL="0" indent="0">
              <a:buNone/>
            </a:pPr>
            <a:r>
              <a:rPr lang="uk-UA" sz="2700" dirty="0" smtClean="0"/>
              <a:t>А</a:t>
            </a:r>
            <a:r>
              <a:rPr lang="uk-UA" sz="2700" dirty="0"/>
              <a:t>. Хвиля, голова новоствореної 1933 р. Правописної комісії при Народному Комісаріаті освіти, твердив:</a:t>
            </a:r>
          </a:p>
          <a:p>
            <a:r>
              <a:rPr lang="uk-UA" sz="2700" i="1" dirty="0"/>
              <a:t>«Правопис, ухвалений М. Скрипником 6 вересня 1928 р., скеровував розвиток української мови на польську, чеську буржуазну культуру. Це ставило бар'єр між українською та російською мовою, гальмувало вивчення грамоти широкими трудящими масами &lt;…&gt;. Комісія, створена при НКО, переглянула „Український правопис“ &lt;…&gt;. Основні виправлення стосувалися ліквідації всіх правил, що орієнтували українську мову на польську та чеську буржуазні культури, перекручували сучасну українську мову, ставили бар'єр між українською та російською мовами &lt;…&gt;. Викинуто встановлені націоналістами мертві консервативні норми, що перекручують сучасну українську мову, живу мову практики трудящих мас України».</a:t>
            </a:r>
            <a:endParaRPr lang="uk-UA" sz="2700" dirty="0"/>
          </a:p>
          <a:p>
            <a:pPr marL="0" indent="0">
              <a:buNone/>
            </a:pPr>
            <a:r>
              <a:rPr lang="uk-UA" sz="2700" dirty="0"/>
              <a:t>Без жодних дискусій, конференцій зазначена Комісія «переробила» й 1933 р. видала нові правила. З абетки викинуто літеру </a:t>
            </a:r>
            <a:r>
              <a:rPr lang="uk-UA" sz="2700" b="1" i="1" dirty="0">
                <a:hlinkClick r:id="rId2" tooltip="Ґ"/>
              </a:rPr>
              <a:t>ґ</a:t>
            </a:r>
            <a:r>
              <a:rPr lang="uk-UA" sz="2700" dirty="0"/>
              <a:t>, докорінно змінено правопис іншомовних слів, </a:t>
            </a:r>
            <a:r>
              <a:rPr lang="uk-UA" sz="2700" dirty="0" err="1"/>
              <a:t>внесено</a:t>
            </a:r>
            <a:r>
              <a:rPr lang="uk-UA" sz="2700" dirty="0"/>
              <a:t> зміни в парадигми відмінюваних лексем. У правила </a:t>
            </a:r>
            <a:r>
              <a:rPr lang="uk-UA" sz="2700" dirty="0" err="1"/>
              <a:t>внесено</a:t>
            </a:r>
            <a:r>
              <a:rPr lang="uk-UA" sz="2700" dirty="0"/>
              <a:t> близько 126 поправок, повністю змінено розділ про правопис іншомовних слів. Нові правописні правила опубліковано спочатку в журналі «Політехнічна освіта» </a:t>
            </a:r>
            <a:r>
              <a:rPr lang="uk-UA" sz="2700" dirty="0" smtClean="0"/>
              <a:t>(1933</a:t>
            </a:r>
            <a:r>
              <a:rPr lang="uk-UA" sz="2700" dirty="0"/>
              <a:t>, № 6), наприкінці 1933 р. вони вийшли окремою книжкою «Український правопис».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0179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07" y="395787"/>
            <a:ext cx="9381279" cy="5854888"/>
          </a:xfrm>
        </p:spPr>
      </p:pic>
    </p:spTree>
    <p:extLst>
      <p:ext uri="{BB962C8B-B14F-4D97-AF65-F5344CB8AC3E}">
        <p14:creationId xmlns:p14="http://schemas.microsoft.com/office/powerpoint/2010/main" val="364019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382137"/>
            <a:ext cx="10058400" cy="5652903"/>
          </a:xfrm>
        </p:spPr>
        <p:txBody>
          <a:bodyPr/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 smtClean="0"/>
              <a:t>Автомобілі </a:t>
            </a:r>
            <a:r>
              <a:rPr lang="uk-UA" dirty="0"/>
              <a:t>марки «Жигулі» вироблялися з 1970 по 2014 рік.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Він </a:t>
            </a:r>
            <a:r>
              <a:rPr lang="uk-UA" dirty="0"/>
              <a:t>приїхав на старих обшарпаних «</a:t>
            </a:r>
            <a:r>
              <a:rPr lang="uk-UA" dirty="0" err="1"/>
              <a:t>жигулях</a:t>
            </a:r>
            <a:r>
              <a:rPr lang="uk-UA" dirty="0"/>
              <a:t>» (… на новому блискучому «фольксвагені»). </a:t>
            </a:r>
            <a:endParaRPr lang="uk-UA" dirty="0" smtClean="0"/>
          </a:p>
          <a:p>
            <a:pPr marL="0" indent="0">
              <a:buNone/>
            </a:pPr>
            <a:r>
              <a:rPr lang="uk-UA" dirty="0"/>
              <a:t>Назви сайтів без родового слова пишемо з малої букви (</a:t>
            </a:r>
            <a:r>
              <a:rPr lang="uk-UA" dirty="0" err="1"/>
              <a:t>тві́тер</a:t>
            </a:r>
            <a:r>
              <a:rPr lang="uk-UA" dirty="0"/>
              <a:t>, </a:t>
            </a:r>
            <a:r>
              <a:rPr lang="uk-UA" dirty="0" err="1"/>
              <a:t>ґуґл</a:t>
            </a:r>
            <a:r>
              <a:rPr lang="uk-UA" dirty="0"/>
              <a:t>); назви сайтів з родовим словом пишемо з великої букви та в лапках (мережа «</a:t>
            </a:r>
            <a:r>
              <a:rPr lang="uk-UA" dirty="0" err="1"/>
              <a:t>Фейсбу</a:t>
            </a:r>
            <a:r>
              <a:rPr lang="uk-UA" dirty="0"/>
              <a:t>́ к», </a:t>
            </a:r>
            <a:r>
              <a:rPr lang="uk-UA" dirty="0" err="1"/>
              <a:t>енциклопе́дія</a:t>
            </a:r>
            <a:r>
              <a:rPr lang="uk-UA" dirty="0"/>
              <a:t> «</a:t>
            </a:r>
            <a:r>
              <a:rPr lang="uk-UA" dirty="0" err="1"/>
              <a:t>Вікіпе́дія</a:t>
            </a:r>
            <a:r>
              <a:rPr lang="uk-UA" dirty="0"/>
              <a:t>»); назви сайтів, ужиті як назви юридичних осіб, пишемо з великої </a:t>
            </a:r>
            <a:r>
              <a:rPr lang="uk-UA" dirty="0" smtClean="0"/>
              <a:t>букви </a:t>
            </a:r>
            <a:r>
              <a:rPr lang="uk-UA" dirty="0"/>
              <a:t>та без лапок (РНБО ввела санкції проти </a:t>
            </a:r>
            <a:r>
              <a:rPr lang="uk-UA" dirty="0" err="1"/>
              <a:t>Яндекса</a:t>
            </a:r>
            <a:r>
              <a:rPr lang="uk-UA" dirty="0" smtClean="0"/>
              <a:t>).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9557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013" y="232011"/>
            <a:ext cx="4858602" cy="64417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Згідно з новою редакцією "Українського правопису", назви сайтів пишемо таким чином:</a:t>
            </a:r>
            <a:br>
              <a:rPr lang="uk-UA" dirty="0"/>
            </a:br>
            <a:r>
              <a:rPr lang="uk-UA" dirty="0"/>
              <a:t>- з малої літери, якщо без родового слова (прочитав у </a:t>
            </a:r>
            <a:r>
              <a:rPr lang="uk-UA" dirty="0" err="1"/>
              <a:t>фейсбуці</a:t>
            </a:r>
            <a:r>
              <a:rPr lang="uk-UA" dirty="0"/>
              <a:t>, знайшов у </a:t>
            </a:r>
            <a:r>
              <a:rPr lang="uk-UA" dirty="0" err="1"/>
              <a:t>вікіпедії</a:t>
            </a:r>
            <a:r>
              <a:rPr lang="uk-UA" dirty="0"/>
              <a:t>);</a:t>
            </a:r>
            <a:br>
              <a:rPr lang="uk-UA" dirty="0"/>
            </a:br>
            <a:r>
              <a:rPr lang="uk-UA" dirty="0"/>
              <a:t>- з великої літери та в лапках, якщо з родовим словом (прочитав у </a:t>
            </a:r>
            <a:r>
              <a:rPr lang="uk-UA" dirty="0" err="1"/>
              <a:t>соцмережі</a:t>
            </a:r>
            <a:r>
              <a:rPr lang="uk-UA" dirty="0"/>
              <a:t> "</a:t>
            </a:r>
            <a:r>
              <a:rPr lang="uk-UA" dirty="0" err="1"/>
              <a:t>Фейсбук</a:t>
            </a:r>
            <a:r>
              <a:rPr lang="uk-UA" dirty="0"/>
              <a:t>", знайшов в енциклопедії "</a:t>
            </a:r>
            <a:r>
              <a:rPr lang="uk-UA" dirty="0" err="1"/>
              <a:t>Вікіпедія</a:t>
            </a:r>
            <a:r>
              <a:rPr lang="uk-UA" dirty="0"/>
              <a:t>");</a:t>
            </a:r>
            <a:br>
              <a:rPr lang="uk-UA" dirty="0"/>
            </a:br>
            <a:r>
              <a:rPr lang="pl-PL" dirty="0"/>
              <a:t>P. S.: 1. </a:t>
            </a:r>
            <a:r>
              <a:rPr lang="uk-UA" dirty="0"/>
              <a:t>Нині поширені дві прийменникові форми: у </a:t>
            </a:r>
            <a:r>
              <a:rPr lang="uk-UA" dirty="0" err="1"/>
              <a:t>фейсбуці</a:t>
            </a:r>
            <a:r>
              <a:rPr lang="uk-UA" dirty="0"/>
              <a:t> і на </a:t>
            </a:r>
            <a:r>
              <a:rPr lang="uk-UA" dirty="0" err="1"/>
              <a:t>фейсбуці</a:t>
            </a:r>
            <a:r>
              <a:rPr lang="uk-UA" dirty="0"/>
              <a:t>. Оскільки </a:t>
            </a:r>
            <a:r>
              <a:rPr lang="uk-UA" dirty="0" err="1"/>
              <a:t>фейсбук</a:t>
            </a:r>
            <a:r>
              <a:rPr lang="uk-UA" dirty="0"/>
              <a:t> - це </a:t>
            </a:r>
            <a:r>
              <a:rPr lang="uk-UA" dirty="0" err="1"/>
              <a:t>соцмережа</a:t>
            </a:r>
            <a:r>
              <a:rPr lang="uk-UA" dirty="0"/>
              <a:t>, то </a:t>
            </a:r>
            <a:r>
              <a:rPr lang="uk-UA" dirty="0" err="1"/>
              <a:t>логічно</a:t>
            </a:r>
            <a:r>
              <a:rPr lang="uk-UA" dirty="0"/>
              <a:t> сказати "у </a:t>
            </a:r>
            <a:r>
              <a:rPr lang="uk-UA" dirty="0" err="1"/>
              <a:t>соцмережі</a:t>
            </a:r>
            <a:r>
              <a:rPr lang="uk-UA" dirty="0"/>
              <a:t>", а отже, "у </a:t>
            </a:r>
            <a:r>
              <a:rPr lang="uk-UA" dirty="0" err="1"/>
              <a:t>фейсбуці</a:t>
            </a:r>
            <a:r>
              <a:rPr lang="uk-UA" dirty="0"/>
              <a:t>".</a:t>
            </a:r>
            <a:br>
              <a:rPr lang="uk-UA" dirty="0"/>
            </a:br>
            <a:r>
              <a:rPr lang="uk-UA" dirty="0"/>
              <a:t>2. Професор О. Пономарів наголошує, що можливі обидві форми: на (у) </a:t>
            </a:r>
            <a:r>
              <a:rPr lang="uk-UA" dirty="0" err="1"/>
              <a:t>фейсбуці</a:t>
            </a:r>
            <a:r>
              <a:rPr lang="uk-UA" dirty="0"/>
              <a:t> і на (у) </a:t>
            </a:r>
            <a:r>
              <a:rPr lang="uk-UA" dirty="0" err="1"/>
              <a:t>фейсбуку</a:t>
            </a:r>
            <a:r>
              <a:rPr lang="uk-UA" dirty="0"/>
              <a:t>.</a:t>
            </a:r>
            <a:br>
              <a:rPr lang="uk-UA" dirty="0"/>
            </a:br>
            <a:r>
              <a:rPr lang="uk-UA" dirty="0"/>
              <a:t>3. </a:t>
            </a:r>
            <a:r>
              <a:rPr lang="uk-UA" dirty="0" smtClean="0"/>
              <a:t>Чинний </a:t>
            </a:r>
            <a:r>
              <a:rPr lang="uk-UA" dirty="0"/>
              <a:t>правопис позначив наголос у назві популярної </a:t>
            </a:r>
            <a:r>
              <a:rPr lang="uk-UA" dirty="0" err="1"/>
              <a:t>соцмережі</a:t>
            </a:r>
            <a:r>
              <a:rPr lang="uk-UA" dirty="0"/>
              <a:t>: не </a:t>
            </a:r>
            <a:r>
              <a:rPr lang="uk-UA" dirty="0" err="1"/>
              <a:t>фЕйсбук</a:t>
            </a:r>
            <a:r>
              <a:rPr lang="uk-UA" dirty="0"/>
              <a:t>, а </a:t>
            </a:r>
            <a:r>
              <a:rPr lang="uk-UA" dirty="0" err="1"/>
              <a:t>фейсбУк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1030" name="Picture 6" descr="Мем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378" y="1705969"/>
            <a:ext cx="6915621" cy="389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6719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68490"/>
            <a:ext cx="10058400" cy="955343"/>
          </a:xfrm>
        </p:spPr>
        <p:txBody>
          <a:bodyPr/>
          <a:lstStyle/>
          <a:p>
            <a:r>
              <a:rPr lang="uk-UA" dirty="0" smtClean="0"/>
              <a:t>Трішки дівчачого…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 descr="Картина Kelly Reemts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901" y="1180531"/>
            <a:ext cx="654367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66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22" y="151275"/>
            <a:ext cx="11854008" cy="6667880"/>
          </a:xfrm>
        </p:spPr>
      </p:pic>
    </p:spTree>
    <p:extLst>
      <p:ext uri="{BB962C8B-B14F-4D97-AF65-F5344CB8AC3E}">
        <p14:creationId xmlns:p14="http://schemas.microsoft.com/office/powerpoint/2010/main" val="163649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 descr="https://scontent.fiev21-2.fna.fbcdn.net/v/t1.15752-9/73495089_544638736110478_4661559006869848064_n.jpg?_nc_cat=106&amp;_nc_oc=AQnPhoYY5rIEHkMlG51TkZfrV5QoDubzMaGTI8Mfw6jH52IKXIPygHIZEIbW0BiWtzc&amp;_nc_ht=scontent.fiev21-2.fna&amp;oh=e5ec43a7a2d525e5e7f11fdece9ae6d0&amp;oe=5E5EBC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794" y="-4882534"/>
            <a:ext cx="7620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66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18364"/>
            <a:ext cx="10058400" cy="859809"/>
          </a:xfrm>
        </p:spPr>
        <p:txBody>
          <a:bodyPr>
            <a:normAutofit/>
          </a:bodyPr>
          <a:lstStyle/>
          <a:p>
            <a:r>
              <a:rPr lang="uk-UA" dirty="0" smtClean="0"/>
              <a:t>Отже…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928048"/>
            <a:ext cx="10058400" cy="5650173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/>
              <a:t>1. </a:t>
            </a:r>
            <a:r>
              <a:rPr lang="uk-UA" b="1" dirty="0" err="1"/>
              <a:t>Проєкт</a:t>
            </a:r>
            <a:r>
              <a:rPr lang="uk-UA" b="1" dirty="0"/>
              <a:t>/</a:t>
            </a:r>
            <a:r>
              <a:rPr lang="uk-UA" b="1" dirty="0" err="1"/>
              <a:t>законопроєкт</a:t>
            </a:r>
            <a:endParaRPr lang="uk-UA" dirty="0"/>
          </a:p>
          <a:p>
            <a:r>
              <a:rPr lang="uk-UA" b="1" dirty="0"/>
              <a:t>2. </a:t>
            </a:r>
            <a:r>
              <a:rPr lang="uk-UA" b="1" dirty="0" err="1"/>
              <a:t>Проєкція</a:t>
            </a:r>
            <a:endParaRPr lang="uk-UA" dirty="0"/>
          </a:p>
          <a:p>
            <a:r>
              <a:rPr lang="uk-UA" b="1" dirty="0"/>
              <a:t>3. </a:t>
            </a:r>
            <a:r>
              <a:rPr lang="uk-UA" b="1" dirty="0" err="1" smtClean="0"/>
              <a:t>Проєктувати</a:t>
            </a:r>
            <a:endParaRPr lang="pl-PL" dirty="0"/>
          </a:p>
          <a:p>
            <a:r>
              <a:rPr lang="pl-PL" b="1" dirty="0"/>
              <a:t>4. </a:t>
            </a:r>
            <a:r>
              <a:rPr lang="uk-UA" b="1" dirty="0" err="1"/>
              <a:t>Мінісукня</a:t>
            </a:r>
            <a:endParaRPr lang="uk-UA" dirty="0"/>
          </a:p>
          <a:p>
            <a:r>
              <a:rPr lang="uk-UA" b="1" dirty="0"/>
              <a:t>5. </a:t>
            </a:r>
            <a:r>
              <a:rPr lang="uk-UA" b="1" dirty="0" err="1"/>
              <a:t>Вебсайт</a:t>
            </a:r>
            <a:endParaRPr lang="uk-UA" dirty="0"/>
          </a:p>
          <a:p>
            <a:r>
              <a:rPr lang="uk-UA" b="1" dirty="0"/>
              <a:t>6. </a:t>
            </a:r>
            <a:r>
              <a:rPr lang="uk-UA" b="1" dirty="0" err="1"/>
              <a:t>Топмодель</a:t>
            </a:r>
            <a:endParaRPr lang="uk-UA" dirty="0"/>
          </a:p>
          <a:p>
            <a:r>
              <a:rPr lang="uk-UA" b="1" dirty="0"/>
              <a:t>7. Макрокосмос</a:t>
            </a:r>
            <a:endParaRPr lang="uk-UA" dirty="0"/>
          </a:p>
          <a:p>
            <a:r>
              <a:rPr lang="uk-UA" b="1" dirty="0"/>
              <a:t>8. Екстраклас</a:t>
            </a:r>
            <a:endParaRPr lang="uk-UA" dirty="0"/>
          </a:p>
          <a:p>
            <a:r>
              <a:rPr lang="uk-UA" b="1" dirty="0" smtClean="0"/>
              <a:t>9</a:t>
            </a:r>
            <a:r>
              <a:rPr lang="uk-UA" b="1" dirty="0"/>
              <a:t>. </a:t>
            </a:r>
            <a:r>
              <a:rPr lang="uk-UA" b="1" dirty="0" err="1"/>
              <a:t>Віцепрем’єр</a:t>
            </a:r>
            <a:endParaRPr lang="uk-UA" dirty="0"/>
          </a:p>
          <a:p>
            <a:r>
              <a:rPr lang="uk-UA" b="1" dirty="0"/>
              <a:t>10. </a:t>
            </a:r>
            <a:r>
              <a:rPr lang="uk-UA" b="1" dirty="0" err="1"/>
              <a:t>Експрезидент</a:t>
            </a:r>
            <a:endParaRPr lang="uk-UA" dirty="0"/>
          </a:p>
          <a:p>
            <a:r>
              <a:rPr lang="uk-UA" b="1" dirty="0" smtClean="0"/>
              <a:t>12</a:t>
            </a:r>
            <a:r>
              <a:rPr lang="uk-UA" b="1" dirty="0"/>
              <a:t>. Пів хвилини</a:t>
            </a:r>
            <a:endParaRPr lang="uk-UA" dirty="0"/>
          </a:p>
          <a:p>
            <a:r>
              <a:rPr lang="uk-UA" b="1" dirty="0"/>
              <a:t>13. Пів яблука</a:t>
            </a:r>
            <a:endParaRPr lang="uk-UA" dirty="0"/>
          </a:p>
          <a:p>
            <a:r>
              <a:rPr lang="uk-UA" b="1" dirty="0"/>
              <a:t>14. Пів Києва</a:t>
            </a:r>
            <a:endParaRPr lang="uk-UA" dirty="0"/>
          </a:p>
          <a:p>
            <a:r>
              <a:rPr lang="uk-UA" b="1" dirty="0" smtClean="0"/>
              <a:t>15</a:t>
            </a:r>
            <a:r>
              <a:rPr lang="uk-UA" b="1" dirty="0"/>
              <a:t>.</a:t>
            </a:r>
            <a:r>
              <a:rPr lang="uk-UA" dirty="0"/>
              <a:t> </a:t>
            </a:r>
            <a:r>
              <a:rPr lang="uk-UA" b="1" dirty="0"/>
              <a:t>Священник  </a:t>
            </a:r>
            <a:endParaRPr lang="uk-UA" b="1" dirty="0" smtClean="0"/>
          </a:p>
          <a:p>
            <a:r>
              <a:rPr lang="uk-UA" b="1" dirty="0" smtClean="0"/>
              <a:t>16. </a:t>
            </a:r>
            <a:r>
              <a:rPr lang="uk-UA" b="1" dirty="0" err="1" smtClean="0"/>
              <a:t>Мариво</a:t>
            </a:r>
            <a:r>
              <a:rPr lang="uk-UA" b="1" dirty="0" smtClean="0"/>
              <a:t> </a:t>
            </a:r>
          </a:p>
          <a:p>
            <a:r>
              <a:rPr lang="uk-UA" b="1" dirty="0" smtClean="0"/>
              <a:t>17. </a:t>
            </a:r>
            <a:r>
              <a:rPr lang="uk-UA" b="1" dirty="0" err="1" smtClean="0"/>
              <a:t>Твітера</a:t>
            </a:r>
            <a:r>
              <a:rPr lang="uk-UA" b="1" dirty="0" smtClean="0"/>
              <a:t>, </a:t>
            </a:r>
            <a:r>
              <a:rPr lang="uk-UA" b="1" dirty="0" err="1" smtClean="0"/>
              <a:t>фейсбука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031433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634" y="218365"/>
            <a:ext cx="5063318" cy="6360712"/>
          </a:xfrm>
        </p:spPr>
      </p:pic>
    </p:spTree>
    <p:extLst>
      <p:ext uri="{BB962C8B-B14F-4D97-AF65-F5344CB8AC3E}">
        <p14:creationId xmlns:p14="http://schemas.microsoft.com/office/powerpoint/2010/main" val="167384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Світлина від Підготовка до ЗНО з української мови та літератур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620"/>
            <a:ext cx="8947482" cy="671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2494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04" y="188416"/>
            <a:ext cx="10238096" cy="6260170"/>
          </a:xfrm>
        </p:spPr>
      </p:pic>
    </p:spTree>
    <p:extLst>
      <p:ext uri="{BB962C8B-B14F-4D97-AF65-F5344CB8AC3E}">
        <p14:creationId xmlns:p14="http://schemas.microsoft.com/office/powerpoint/2010/main" val="336500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069" y="245660"/>
            <a:ext cx="11818961" cy="5789380"/>
          </a:xfrm>
        </p:spPr>
        <p:txBody>
          <a:bodyPr/>
          <a:lstStyle/>
          <a:p>
            <a:pPr lvl="0"/>
            <a:r>
              <a:rPr lang="uk-UA" dirty="0"/>
              <a:t>Напис іншомовних слів </a:t>
            </a:r>
            <a:r>
              <a:rPr lang="uk-UA" i="1" dirty="0" err="1"/>
              <a:t>бакханка</a:t>
            </a:r>
            <a:r>
              <a:rPr lang="uk-UA" i="1" dirty="0"/>
              <a:t>, </a:t>
            </a:r>
            <a:r>
              <a:rPr lang="uk-UA" i="1" dirty="0" err="1"/>
              <a:t>барбаризм</a:t>
            </a:r>
            <a:r>
              <a:rPr lang="uk-UA" dirty="0"/>
              <a:t> за латинським зразком повернуто до східноукраїнських варіантів, вироблених під </a:t>
            </a:r>
            <a:r>
              <a:rPr lang="uk-UA" dirty="0" err="1"/>
              <a:t>упливом</a:t>
            </a:r>
            <a:r>
              <a:rPr lang="uk-UA" dirty="0"/>
              <a:t> церковнослов'янської та російської мови: </a:t>
            </a:r>
            <a:r>
              <a:rPr lang="uk-UA" i="1" dirty="0"/>
              <a:t>вакханка, варваризм</a:t>
            </a:r>
            <a:r>
              <a:rPr lang="uk-UA" dirty="0"/>
              <a:t>, також як і </a:t>
            </a:r>
            <a:r>
              <a:rPr lang="uk-UA" i="1" dirty="0" err="1"/>
              <a:t>претенсія</a:t>
            </a:r>
            <a:r>
              <a:rPr lang="uk-UA" i="1" dirty="0"/>
              <a:t>, </a:t>
            </a:r>
            <a:r>
              <a:rPr lang="uk-UA" i="1" dirty="0" err="1"/>
              <a:t>іхтіосавр</a:t>
            </a:r>
            <a:r>
              <a:rPr lang="uk-UA" i="1" dirty="0"/>
              <a:t>, </a:t>
            </a:r>
            <a:r>
              <a:rPr lang="uk-UA" i="1" dirty="0" err="1"/>
              <a:t>бронтосавр</a:t>
            </a:r>
            <a:r>
              <a:rPr lang="uk-UA" dirty="0"/>
              <a:t> (</a:t>
            </a:r>
            <a:r>
              <a:rPr lang="uk-UA" dirty="0" err="1"/>
              <a:t>взаконено</a:t>
            </a:r>
            <a:r>
              <a:rPr lang="uk-UA" dirty="0"/>
              <a:t> </a:t>
            </a:r>
            <a:r>
              <a:rPr lang="uk-UA" i="1" dirty="0"/>
              <a:t>претензія, іхтіозавр, бронтозавр</a:t>
            </a:r>
            <a:r>
              <a:rPr lang="uk-UA" dirty="0"/>
              <a:t>), </a:t>
            </a:r>
            <a:r>
              <a:rPr lang="uk-UA" i="1" dirty="0" err="1"/>
              <a:t>радіюс</a:t>
            </a:r>
            <a:r>
              <a:rPr lang="uk-UA" i="1" dirty="0"/>
              <a:t>, </a:t>
            </a:r>
            <a:r>
              <a:rPr lang="uk-UA" i="1" dirty="0" err="1"/>
              <a:t>консиліюм</a:t>
            </a:r>
            <a:r>
              <a:rPr lang="uk-UA" i="1" dirty="0"/>
              <a:t>, </a:t>
            </a:r>
            <a:r>
              <a:rPr lang="uk-UA" i="1" dirty="0" err="1"/>
              <a:t>медіюм</a:t>
            </a:r>
            <a:r>
              <a:rPr lang="uk-UA" i="1" dirty="0"/>
              <a:t>, </a:t>
            </a:r>
            <a:r>
              <a:rPr lang="uk-UA" i="1" dirty="0" err="1"/>
              <a:t>Маріюпіль</a:t>
            </a:r>
            <a:r>
              <a:rPr lang="uk-UA" dirty="0"/>
              <a:t> (</a:t>
            </a:r>
            <a:r>
              <a:rPr lang="uk-UA" dirty="0" err="1"/>
              <a:t>взаконено</a:t>
            </a:r>
            <a:r>
              <a:rPr lang="uk-UA" i="1" dirty="0"/>
              <a:t> радіус, консиліум, медіум, Маріуполь</a:t>
            </a:r>
            <a:r>
              <a:rPr lang="uk-UA" dirty="0" smtClean="0"/>
              <a:t>).</a:t>
            </a:r>
            <a:endParaRPr lang="uk-UA" dirty="0"/>
          </a:p>
          <a:p>
            <a:pPr lvl="0"/>
            <a:r>
              <a:rPr lang="uk-UA" dirty="0"/>
              <a:t>Спрощено вжиток закінчень давального відмінка однини чоловічого роду (</a:t>
            </a:r>
            <a:r>
              <a:rPr lang="uk-UA" i="1" dirty="0"/>
              <a:t>-</a:t>
            </a:r>
            <a:r>
              <a:rPr lang="uk-UA" i="1" dirty="0" err="1"/>
              <a:t>ові</a:t>
            </a:r>
            <a:r>
              <a:rPr lang="uk-UA" i="1" dirty="0"/>
              <a:t>, -</a:t>
            </a:r>
            <a:r>
              <a:rPr lang="uk-UA" i="1" dirty="0" err="1"/>
              <a:t>еві</a:t>
            </a:r>
            <a:r>
              <a:rPr lang="uk-UA" i="1" dirty="0"/>
              <a:t>/-</a:t>
            </a:r>
            <a:r>
              <a:rPr lang="uk-UA" i="1" dirty="0" err="1"/>
              <a:t>єві</a:t>
            </a:r>
            <a:r>
              <a:rPr lang="uk-UA" dirty="0"/>
              <a:t>). </a:t>
            </a:r>
            <a:r>
              <a:rPr lang="uk-UA" dirty="0" smtClean="0"/>
              <a:t>Надавали </a:t>
            </a:r>
            <a:r>
              <a:rPr lang="uk-UA" dirty="0"/>
              <a:t>перевагу аналогічному російському закінченню </a:t>
            </a:r>
            <a:r>
              <a:rPr lang="uk-UA" i="1" dirty="0"/>
              <a:t>-у/-ю</a:t>
            </a:r>
            <a:r>
              <a:rPr lang="uk-UA" dirty="0"/>
              <a:t>.</a:t>
            </a:r>
          </a:p>
          <a:p>
            <a:pPr lvl="0"/>
            <a:r>
              <a:rPr lang="uk-UA" dirty="0"/>
              <a:t>Усталено тверде написання низки прикметників</a:t>
            </a:r>
            <a:r>
              <a:rPr lang="uk-UA" dirty="0" smtClean="0"/>
              <a:t>: західній – західний, трикутній – трикутний.</a:t>
            </a:r>
          </a:p>
          <a:p>
            <a:pPr lvl="0"/>
            <a:r>
              <a:rPr lang="uk-UA" dirty="0"/>
              <a:t>Закінчення </a:t>
            </a:r>
            <a:r>
              <a:rPr lang="uk-UA" i="1" dirty="0"/>
              <a:t>-и</a:t>
            </a:r>
            <a:r>
              <a:rPr lang="uk-UA" dirty="0"/>
              <a:t> в родовому відмінку однини для іменників жіночого роду зі двома приголосними на кінці основи було замінено на </a:t>
            </a:r>
            <a:r>
              <a:rPr lang="uk-UA" i="1" dirty="0"/>
              <a:t>-</a:t>
            </a:r>
            <a:r>
              <a:rPr lang="uk-UA" i="1" dirty="0" smtClean="0"/>
              <a:t>і: до </a:t>
            </a:r>
            <a:r>
              <a:rPr lang="uk-UA" i="1" dirty="0" err="1" smtClean="0"/>
              <a:t>смерти</a:t>
            </a:r>
            <a:r>
              <a:rPr lang="uk-UA" i="1" dirty="0" smtClean="0"/>
              <a:t> – до смерті, </a:t>
            </a:r>
            <a:r>
              <a:rPr lang="uk-UA" i="1" dirty="0" err="1" smtClean="0"/>
              <a:t>совісти</a:t>
            </a:r>
            <a:r>
              <a:rPr lang="uk-UA" i="1" dirty="0" smtClean="0"/>
              <a:t> – совісті.</a:t>
            </a:r>
          </a:p>
          <a:p>
            <a:pPr lvl="0"/>
            <a:r>
              <a:rPr lang="uk-UA" i="1" dirty="0" err="1" smtClean="0"/>
              <a:t>Мариво</a:t>
            </a:r>
            <a:r>
              <a:rPr lang="uk-UA" i="1" dirty="0" smtClean="0"/>
              <a:t> стало маревом, </a:t>
            </a:r>
            <a:r>
              <a:rPr lang="uk-UA" i="1" dirty="0" err="1" smtClean="0"/>
              <a:t>голодівка</a:t>
            </a:r>
            <a:r>
              <a:rPr lang="uk-UA" i="1" dirty="0" smtClean="0"/>
              <a:t> – голодовка.</a:t>
            </a:r>
          </a:p>
          <a:p>
            <a:pPr lvl="0"/>
            <a:r>
              <a:rPr lang="uk-UA" i="1" dirty="0" err="1" smtClean="0"/>
              <a:t>Анатема</a:t>
            </a:r>
            <a:r>
              <a:rPr lang="uk-UA" i="1" dirty="0" smtClean="0"/>
              <a:t> – анафема, </a:t>
            </a:r>
            <a:r>
              <a:rPr lang="uk-UA" i="1" dirty="0" err="1" smtClean="0"/>
              <a:t>Атени</a:t>
            </a:r>
            <a:r>
              <a:rPr lang="uk-UA" i="1" dirty="0" smtClean="0"/>
              <a:t> – Афіни</a:t>
            </a:r>
          </a:p>
          <a:p>
            <a:pPr lvl="0"/>
            <a:r>
              <a:rPr lang="uk-UA" i="1" dirty="0" smtClean="0"/>
              <a:t>Варіант – </a:t>
            </a:r>
            <a:r>
              <a:rPr lang="uk-UA" i="1" dirty="0" err="1" smtClean="0"/>
              <a:t>варіянт</a:t>
            </a:r>
            <a:r>
              <a:rPr lang="uk-UA" i="1" dirty="0" smtClean="0"/>
              <a:t>, комедіант - </a:t>
            </a:r>
            <a:r>
              <a:rPr lang="uk-UA" i="1" dirty="0" err="1" smtClean="0"/>
              <a:t>комедіянт</a:t>
            </a:r>
            <a:endParaRPr lang="uk-UA" i="1" dirty="0" smtClean="0"/>
          </a:p>
          <a:p>
            <a:pPr lvl="0"/>
            <a:r>
              <a:rPr lang="uk-UA" i="1" dirty="0" err="1" smtClean="0"/>
              <a:t>Мелітопіль</a:t>
            </a:r>
            <a:r>
              <a:rPr lang="uk-UA" i="1" dirty="0" smtClean="0"/>
              <a:t> – Мелітополь, </a:t>
            </a:r>
            <a:r>
              <a:rPr lang="uk-UA" i="1" dirty="0" err="1" smtClean="0"/>
              <a:t>Кахівка</a:t>
            </a:r>
            <a:r>
              <a:rPr lang="uk-UA" i="1" dirty="0" smtClean="0"/>
              <a:t> – Каховка (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правопису</a:t>
            </a:r>
            <a:r>
              <a:rPr lang="ru-RU" dirty="0"/>
              <a:t> 1928 року </a:t>
            </a:r>
            <a:r>
              <a:rPr lang="ru-RU" dirty="0" err="1"/>
              <a:t>назви</a:t>
            </a:r>
            <a:r>
              <a:rPr lang="ru-RU" dirty="0"/>
              <a:t> </a:t>
            </a:r>
            <a:r>
              <a:rPr lang="ru-RU" dirty="0" err="1"/>
              <a:t>міст</a:t>
            </a:r>
            <a:r>
              <a:rPr lang="ru-RU" dirty="0"/>
              <a:t> треба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передавати</a:t>
            </a:r>
            <a:r>
              <a:rPr lang="ru-RU" dirty="0"/>
              <a:t> «на </a:t>
            </a:r>
            <a:r>
              <a:rPr lang="ru-RU" dirty="0" err="1"/>
              <a:t>письмі</a:t>
            </a:r>
            <a:r>
              <a:rPr lang="ru-RU" dirty="0"/>
              <a:t> в </a:t>
            </a:r>
            <a:r>
              <a:rPr lang="ru-RU" dirty="0" err="1"/>
              <a:t>їх</a:t>
            </a:r>
            <a:r>
              <a:rPr lang="ru-RU" dirty="0"/>
              <a:t> народно-</a:t>
            </a:r>
            <a:r>
              <a:rPr lang="ru-RU" dirty="0" err="1"/>
              <a:t>історичній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» (§ 81), а </a:t>
            </a:r>
            <a:r>
              <a:rPr lang="ru-RU" dirty="0" err="1"/>
              <a:t>правопис</a:t>
            </a:r>
            <a:r>
              <a:rPr lang="ru-RU" dirty="0"/>
              <a:t> 1933 року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передавати</a:t>
            </a:r>
            <a:r>
              <a:rPr lang="ru-RU" dirty="0"/>
              <a:t> так, «як </a:t>
            </a:r>
            <a:r>
              <a:rPr lang="ru-RU" dirty="0" err="1"/>
              <a:t>прийнято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радянськими</a:t>
            </a:r>
            <a:r>
              <a:rPr lang="ru-RU" dirty="0"/>
              <a:t> </a:t>
            </a:r>
            <a:r>
              <a:rPr lang="ru-RU" dirty="0" err="1"/>
              <a:t>державними</a:t>
            </a:r>
            <a:r>
              <a:rPr lang="ru-RU" dirty="0"/>
              <a:t> органами» (§ 89)</a:t>
            </a:r>
            <a:r>
              <a:rPr lang="uk-UA" i="1" dirty="0" smtClean="0"/>
              <a:t>)</a:t>
            </a:r>
          </a:p>
          <a:p>
            <a:pPr lvl="0"/>
            <a:endParaRPr lang="uk-UA" i="1" dirty="0" smtClean="0"/>
          </a:p>
          <a:p>
            <a:pPr lvl="0"/>
            <a:endParaRPr lang="uk-UA" i="1" dirty="0" smtClean="0"/>
          </a:p>
          <a:p>
            <a:pPr lvl="0"/>
            <a:endParaRPr lang="uk-UA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4646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Без права вибору</a:t>
            </a:r>
            <a:endParaRPr lang="uk-UA" dirty="0"/>
          </a:p>
        </p:txBody>
      </p:sp>
      <p:pic>
        <p:nvPicPr>
          <p:cNvPr id="3074" name="Picture 2" descr="Создать мем Закрывает лицо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131" y="1978672"/>
            <a:ext cx="7165075" cy="422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05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55" y="33271"/>
            <a:ext cx="11751222" cy="6995325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54" y="0"/>
            <a:ext cx="11807113" cy="702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40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9" y="116525"/>
            <a:ext cx="11770680" cy="6628406"/>
          </a:xfrm>
        </p:spPr>
      </p:pic>
    </p:spTree>
    <p:extLst>
      <p:ext uri="{BB962C8B-B14F-4D97-AF65-F5344CB8AC3E}">
        <p14:creationId xmlns:p14="http://schemas.microsoft.com/office/powerpoint/2010/main" val="299037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 descr="https://media.wordcloud.pro/image/e89c5afd-1699-40f7-ab07-340d373a6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4475"/>
            <a:ext cx="9971064" cy="664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00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3395</TotalTime>
  <Words>1036</Words>
  <Application>Microsoft Office PowerPoint</Application>
  <PresentationFormat>Широкоэкранный</PresentationFormat>
  <Paragraphs>76</Paragraphs>
  <Slides>49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3" baseType="lpstr">
      <vt:lpstr>Arial</vt:lpstr>
      <vt:lpstr>Century Gothic</vt:lpstr>
      <vt:lpstr>Garamond</vt:lpstr>
      <vt:lpstr>Savon</vt:lpstr>
      <vt:lpstr>100 років самотности:  ми та наш правопис</vt:lpstr>
      <vt:lpstr>Презентация PowerPoint</vt:lpstr>
      <vt:lpstr>Презентация PowerPoint</vt:lpstr>
      <vt:lpstr>Презентация PowerPoint</vt:lpstr>
      <vt:lpstr>Презентация PowerPoint</vt:lpstr>
      <vt:lpstr>Без права вибору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Дікенс, Те́керей, Бе́кі (без подвоєння приголосних -кк-)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експрезидент</vt:lpstr>
      <vt:lpstr>пресконференція</vt:lpstr>
      <vt:lpstr>мініспідниця</vt:lpstr>
      <vt:lpstr>бодіарт</vt:lpstr>
      <vt:lpstr>бодибілдинг</vt:lpstr>
      <vt:lpstr>Вибір є!!!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Трішки дівчачого…</vt:lpstr>
      <vt:lpstr>Презентация PowerPoint</vt:lpstr>
      <vt:lpstr>Презентация PowerPoint</vt:lpstr>
      <vt:lpstr>Отже…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OLJA</dc:creator>
  <cp:lastModifiedBy>OLJA</cp:lastModifiedBy>
  <cp:revision>55</cp:revision>
  <dcterms:created xsi:type="dcterms:W3CDTF">2018-09-17T16:50:20Z</dcterms:created>
  <dcterms:modified xsi:type="dcterms:W3CDTF">2019-12-26T23:05:27Z</dcterms:modified>
</cp:coreProperties>
</file>