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64" r:id="rId5"/>
    <p:sldId id="258" r:id="rId6"/>
    <p:sldId id="259" r:id="rId7"/>
    <p:sldId id="265" r:id="rId8"/>
    <p:sldId id="266" r:id="rId9"/>
    <p:sldId id="260" r:id="rId10"/>
    <p:sldId id="261" r:id="rId11"/>
    <p:sldId id="263" r:id="rId12"/>
    <p:sldId id="267" r:id="rId13"/>
    <p:sldId id="279" r:id="rId14"/>
    <p:sldId id="270" r:id="rId15"/>
    <p:sldId id="280" r:id="rId16"/>
    <p:sldId id="285" r:id="rId17"/>
    <p:sldId id="283" r:id="rId18"/>
    <p:sldId id="284" r:id="rId19"/>
    <p:sldId id="273" r:id="rId20"/>
    <p:sldId id="269" r:id="rId21"/>
    <p:sldId id="276" r:id="rId22"/>
    <p:sldId id="277" r:id="rId23"/>
    <p:sldId id="281" r:id="rId24"/>
    <p:sldId id="278" r:id="rId25"/>
    <p:sldId id="268" r:id="rId26"/>
    <p:sldId id="286" r:id="rId27"/>
    <p:sldId id="282" r:id="rId28"/>
    <p:sldId id="287" r:id="rId29"/>
    <p:sldId id="288" r:id="rId30"/>
    <p:sldId id="289" r:id="rId31"/>
    <p:sldId id="290" r:id="rId32"/>
    <p:sldId id="291" r:id="rId33"/>
    <p:sldId id="292" r:id="rId34"/>
    <p:sldId id="293" r:id="rId35"/>
    <p:sldId id="294" r:id="rId36"/>
    <p:sldId id="295" r:id="rId37"/>
    <p:sldId id="296" r:id="rId38"/>
    <p:sldId id="297" r:id="rId39"/>
    <p:sldId id="27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9/6/2019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0F4739-9812-4A9F-890D-2AD6BA5F6EE8}" type="datetimeFigureOut">
              <a:rPr lang="en-US" dirty="0"/>
              <a:t>9/6/2019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8845AC5-A3F8-44AA-BA8F-596CDCC976D3}"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873B183-A821-4095-A363-9EC968635539}"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4D01B4-0AA5-45E6-B2E6-5FA4078AEBCF}"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9/6/2019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9/6/2019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AA073D-A903-47F8-8D16-77642FB0DF1F}"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9/6/2019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9/6/2019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9/6/2019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9/6/2019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E665CEB-0076-4E37-B880-BCEA9784DE0A}" type="datetimeFigureOut">
              <a:rPr lang="en-US" dirty="0"/>
              <a:t>9/6/2019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6149E5E-3896-4118-99A7-7B85668F1C5E}" type="datetimeFigureOut">
              <a:rPr lang="en-US" dirty="0"/>
              <a:t>9/6/2019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9/6/2019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bokmal.com.ua/wp-content/uploads/2015/07/my-friend-isabelle01.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bokmal.com.ua/wp-content/uploads/2015/07/my-friend-isabelle07.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bokmal.com.ua/wp-content/uploads/2015/07/just-because-spr-2.jpg"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bokmal.com.ua/wp-content/uploads/2015/07/ElDeafo_TXT_page3.jp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bokmal.com.ua/wp-content/uploads/2015/07/Mil-orejas-P9-Tragaluz-editores-800x800.jp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bokmal.com.ua/wp-content/uploads/2015/07/Mil-orejas7.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700011"/>
            <a:ext cx="8825658" cy="2202288"/>
          </a:xfrm>
        </p:spPr>
        <p:txBody>
          <a:bodyPr/>
          <a:lstStyle/>
          <a:p>
            <a:pPr algn="ctr"/>
            <a:r>
              <a:rPr lang="uk-UA" dirty="0" smtClean="0"/>
              <a:t>Інклюзивна література: від поразок до </a:t>
            </a:r>
            <a:r>
              <a:rPr lang="uk-UA" dirty="0" err="1" smtClean="0"/>
              <a:t>перемог</a:t>
            </a:r>
            <a:endParaRPr lang="uk-UA" dirty="0"/>
          </a:p>
        </p:txBody>
      </p:sp>
      <p:sp>
        <p:nvSpPr>
          <p:cNvPr id="3" name="Подзаголовок 2"/>
          <p:cNvSpPr>
            <a:spLocks noGrp="1"/>
          </p:cNvSpPr>
          <p:nvPr>
            <p:ph type="subTitle" idx="1"/>
          </p:nvPr>
        </p:nvSpPr>
        <p:spPr/>
        <p:txBody>
          <a:bodyPr/>
          <a:lstStyle/>
          <a:p>
            <a:pPr algn="r"/>
            <a:endParaRPr lang="uk-UA" dirty="0" smtClean="0"/>
          </a:p>
          <a:p>
            <a:pPr algn="r"/>
            <a:r>
              <a:rPr lang="uk-UA" dirty="0" smtClean="0"/>
              <a:t>Ольга Деркачова</a:t>
            </a:r>
          </a:p>
          <a:p>
            <a:pPr algn="r"/>
            <a:endParaRPr lang="uk-UA" dirty="0"/>
          </a:p>
        </p:txBody>
      </p:sp>
    </p:spTree>
    <p:extLst>
      <p:ext uri="{BB962C8B-B14F-4D97-AF65-F5344CB8AC3E}">
        <p14:creationId xmlns:p14="http://schemas.microsoft.com/office/powerpoint/2010/main" val="3955122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Життя веселіше з такими друзями, як </a:t>
            </a:r>
            <a:r>
              <a:rPr lang="uk-UA" dirty="0" err="1" smtClean="0"/>
              <a:t>Ізабель</a:t>
            </a:r>
            <a:r>
              <a:rPr lang="uk-UA" dirty="0" smtClean="0"/>
              <a:t> </a:t>
            </a:r>
            <a:r>
              <a:rPr lang="en-US" dirty="0" smtClean="0"/>
              <a:t>(2003)</a:t>
            </a:r>
            <a:r>
              <a:rPr lang="uk-UA" dirty="0"/>
              <a:t/>
            </a:r>
            <a:br>
              <a:rPr lang="uk-UA" dirty="0"/>
            </a:br>
            <a:endParaRPr lang="uk-UA" dirty="0"/>
          </a:p>
        </p:txBody>
      </p:sp>
      <p:pic>
        <p:nvPicPr>
          <p:cNvPr id="4" name="Объект 3" descr="Eliza Woloson, My Friend Isabelle, джиммі ліао, звучання кольору, звучание цвета, planet willi, бирта мюллер, бірта міллер, планета вилли, планета віллі, самокат, література про дітей з синдромом дауна, дитячі книжки про інвалідів">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3881" y="2019300"/>
            <a:ext cx="5124450" cy="3416300"/>
          </a:xfrm>
          <a:prstGeom prst="rect">
            <a:avLst/>
          </a:prstGeom>
          <a:noFill/>
          <a:ln>
            <a:noFill/>
          </a:ln>
        </p:spPr>
      </p:pic>
      <p:pic>
        <p:nvPicPr>
          <p:cNvPr id="5" name="Рисунок 4" descr="Eliza Woloson, My Friend Isabelle, джиммі ліао, звучання кольору, звучание цвета, planet willi, бирта мюллер, бірта міллер, планета вилли, планета віллі, самокат, література про дітей з синдромом дауна, дитячі книжки про інвалідів">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35700" y="1822450"/>
            <a:ext cx="5715000" cy="3810000"/>
          </a:xfrm>
          <a:prstGeom prst="rect">
            <a:avLst/>
          </a:prstGeom>
          <a:noFill/>
          <a:ln>
            <a:noFill/>
          </a:ln>
        </p:spPr>
      </p:pic>
    </p:spTree>
    <p:extLst>
      <p:ext uri="{BB962C8B-B14F-4D97-AF65-F5344CB8AC3E}">
        <p14:creationId xmlns:p14="http://schemas.microsoft.com/office/powerpoint/2010/main" val="1112793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603" y="973668"/>
            <a:ext cx="9814997" cy="706964"/>
          </a:xfrm>
        </p:spPr>
        <p:txBody>
          <a:bodyPr/>
          <a:lstStyle/>
          <a:p>
            <a:r>
              <a:rPr lang="uk-UA" sz="2800" dirty="0"/>
              <a:t>Вона дуже схожа на принцесу. Зазвичай принцеси теж нічого не роблять. Вони мають просто собі сидіти і бути красивими. Просто тому що.</a:t>
            </a:r>
            <a:br>
              <a:rPr lang="uk-UA" sz="2800" dirty="0"/>
            </a:br>
            <a:r>
              <a:rPr lang="en-US" sz="2800" dirty="0" smtClean="0"/>
              <a:t> (2010)</a:t>
            </a:r>
            <a:endParaRPr lang="uk-UA" sz="2800" dirty="0"/>
          </a:p>
        </p:txBody>
      </p:sp>
      <p:pic>
        <p:nvPicPr>
          <p:cNvPr id="5" name="Рисунок 4" descr="просто тому що, ребекка еліот, мігель гаярдо, марія і я, аутизм, Mils Orejas, Eliza Woloson, My Friend Isabelle, джиммі ліао, звучання кольору, звучание цвета, planet willi, бирта мюллер, бірта міллер, планета вилли, планета віллі, самокат, література про дітей з синдромом дауна, дитячі книжки про інвалідів">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5661" y="2460558"/>
            <a:ext cx="4648200" cy="3376613"/>
          </a:xfrm>
          <a:prstGeom prst="rect">
            <a:avLst/>
          </a:prstGeom>
          <a:noFill/>
          <a:ln>
            <a:noFill/>
          </a:ln>
        </p:spPr>
      </p:pic>
      <p:sp>
        <p:nvSpPr>
          <p:cNvPr id="3" name="Объект 2"/>
          <p:cNvSpPr>
            <a:spLocks noGrp="1"/>
          </p:cNvSpPr>
          <p:nvPr>
            <p:ph idx="1"/>
          </p:nvPr>
        </p:nvSpPr>
        <p:spPr/>
        <p:txBody>
          <a:bodyPr/>
          <a:lstStyle/>
          <a:p>
            <a:endParaRPr lang="uk-UA" dirty="0"/>
          </a:p>
        </p:txBody>
      </p:sp>
      <p:pic>
        <p:nvPicPr>
          <p:cNvPr id="1026" name="Picture 2" descr="Ð ÐµÐ·ÑÐ»ÑÑÐ°Ñ Ð¿Ð¾ÑÑÐºÑ Ð·Ð¾Ð±ÑÐ°Ð¶ÐµÐ½Ñ Ð·Ð° Ð·Ð°Ð¿Ð¸ÑÐ¾Ð¼ &quot;ÑÐµÐ±ÐµÐºÐºÐ° ÐµÐ»Ð»ÑÐ¾ÑÑ just becaus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189" y="2071151"/>
            <a:ext cx="3246667" cy="39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4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Коли вада перетворюється на </a:t>
            </a:r>
            <a:r>
              <a:rPr lang="uk-UA" dirty="0" err="1" smtClean="0"/>
              <a:t>суперсилу</a:t>
            </a:r>
            <a:r>
              <a:rPr lang="uk-UA" dirty="0" smtClean="0"/>
              <a:t> </a:t>
            </a:r>
            <a:r>
              <a:rPr lang="en-US" dirty="0" smtClean="0"/>
              <a:t>(2014)</a:t>
            </a:r>
            <a:endParaRPr lang="uk-UA" dirty="0"/>
          </a:p>
        </p:txBody>
      </p:sp>
      <p:pic>
        <p:nvPicPr>
          <p:cNvPr id="5" name="Рисунок 4" descr="el deafo, сесе белль, просто тому що, ребекка еліот, мігель гаярдо, марія і я, аутизм, Mils Orejas, Eliza Woloson, My Friend Isabelle, джиммі ліао, звучання кольору, звучание цвета, planet willi, бирта мюллер, бірта міллер, планета вилли, планета віллі, самокат, література про дітей з синдромом дауна, дитячі книжки про інвалідів">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1479" y="2618346"/>
            <a:ext cx="4953000" cy="3668713"/>
          </a:xfrm>
          <a:prstGeom prst="rect">
            <a:avLst/>
          </a:prstGeom>
          <a:noFill/>
          <a:ln>
            <a:noFill/>
          </a:ln>
        </p:spPr>
      </p:pic>
      <p:sp>
        <p:nvSpPr>
          <p:cNvPr id="3" name="Объект 2"/>
          <p:cNvSpPr>
            <a:spLocks noGrp="1"/>
          </p:cNvSpPr>
          <p:nvPr>
            <p:ph idx="1"/>
          </p:nvPr>
        </p:nvSpPr>
        <p:spPr/>
        <p:txBody>
          <a:bodyPr/>
          <a:lstStyle/>
          <a:p>
            <a:endParaRPr lang="uk-UA"/>
          </a:p>
        </p:txBody>
      </p:sp>
      <p:pic>
        <p:nvPicPr>
          <p:cNvPr id="2050" name="Picture 2" descr="Ð ÐµÐ·ÑÐ»ÑÑÐ°Ñ Ð¿Ð¾ÑÑÐºÑ Ð·Ð¾Ð±ÑÐ°Ð¶ÐµÐ½Ñ Ð·Ð° Ð·Ð°Ð¿Ð¸ÑÐ¾Ð¼ &quot;ÐºÐµÑ Ð±ÐµÐ»Ð» el deaf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067" y="1939679"/>
            <a:ext cx="3167021" cy="474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34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Українські переклади</a:t>
            </a:r>
            <a:endParaRPr lang="uk-UA" dirty="0"/>
          </a:p>
        </p:txBody>
      </p:sp>
      <p:sp>
        <p:nvSpPr>
          <p:cNvPr id="3" name="Объект 2"/>
          <p:cNvSpPr>
            <a:spLocks noGrp="1"/>
          </p:cNvSpPr>
          <p:nvPr>
            <p:ph idx="1"/>
          </p:nvPr>
        </p:nvSpPr>
        <p:spPr/>
        <p:txBody>
          <a:bodyPr/>
          <a:lstStyle/>
          <a:p>
            <a:pPr marL="0" indent="0">
              <a:buNone/>
            </a:pPr>
            <a:endParaRPr lang="uk-UA" dirty="0" smtClean="0"/>
          </a:p>
          <a:p>
            <a:pPr marL="0" indent="0">
              <a:buNone/>
            </a:pPr>
            <a:endParaRPr lang="uk-UA" dirty="0"/>
          </a:p>
        </p:txBody>
      </p:sp>
    </p:spTree>
    <p:extLst>
      <p:ext uri="{BB962C8B-B14F-4D97-AF65-F5344CB8AC3E}">
        <p14:creationId xmlns:p14="http://schemas.microsoft.com/office/powerpoint/2010/main" val="2894030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Бог роздає свої дари, навіть ті, які всі відкидають 2001 (2013)</a:t>
            </a:r>
            <a:endParaRPr lang="uk-UA" dirty="0"/>
          </a:p>
        </p:txBody>
      </p:sp>
      <p:pic>
        <p:nvPicPr>
          <p:cNvPr id="10242" name="Picture 2" descr="https://zbruc.eu/sites/default/files/pictures/mishk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93450" y="3009900"/>
            <a:ext cx="2252313" cy="34163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life.pravda.com.ua/images/doc/8/c/8c3a6de-dorota-tarkovs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33" y="2589212"/>
            <a:ext cx="571500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Результат пошуку зображень за запитом &quot;terakowska poczwarka&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257" y="1520876"/>
            <a:ext cx="3127144" cy="490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0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Бути собою і бути крутим</a:t>
            </a:r>
            <a:br>
              <a:rPr lang="uk-UA" dirty="0" smtClean="0"/>
            </a:br>
            <a:r>
              <a:rPr lang="uk-UA" dirty="0" smtClean="0"/>
              <a:t>2014 (2017) </a:t>
            </a:r>
            <a:endParaRPr lang="uk-UA" dirty="0"/>
          </a:p>
        </p:txBody>
      </p:sp>
      <p:pic>
        <p:nvPicPr>
          <p:cNvPr id="6146" name="Picture 2" descr="ÐÐ¾Ð²âÑÐ·Ð°Ð½Ðµ Ð·Ð¾Ð±ÑÐ°Ð¶ÐµÐ½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865" y="973668"/>
            <a:ext cx="4054198" cy="58402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Ð ÐµÐ·ÑÐ»ÑÑÐ°Ñ Ð¿Ð¾ÑÑÐºÑ Ð·Ð¾Ð±ÑÐ°Ð¶ÐµÐ½Ñ Ð·Ð° Ð·Ð°Ð¿Ð¸ÑÐ¾Ð¼ &quot;Ð°ÑÐ´Ð³Ð¸Ð»ÑÐ´ ÑÑÐ»ÑÐ±ÐµÑÐ³&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4953" y="1940127"/>
            <a:ext cx="3482034" cy="397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653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люди без обличчя</a:t>
            </a:r>
            <a:endParaRPr lang="uk-UA" dirty="0"/>
          </a:p>
        </p:txBody>
      </p:sp>
      <p:sp>
        <p:nvSpPr>
          <p:cNvPr id="3" name="Объект 2"/>
          <p:cNvSpPr>
            <a:spLocks noGrp="1"/>
          </p:cNvSpPr>
          <p:nvPr>
            <p:ph idx="1"/>
          </p:nvPr>
        </p:nvSpPr>
        <p:spPr/>
        <p:txBody>
          <a:bodyPr/>
          <a:lstStyle/>
          <a:p>
            <a:endParaRPr lang="uk-UA" dirty="0"/>
          </a:p>
        </p:txBody>
      </p:sp>
      <p:pic>
        <p:nvPicPr>
          <p:cNvPr id="10242" name="Picture 2" descr="Ð ÐµÐ·ÑÐ»ÑÑÐ°Ñ Ð¿Ð¾ÑÑÐºÑ Ð·Ð¾Ð±ÑÐ°Ð¶ÐµÐ½Ñ Ð·Ð° Ð·Ð°Ð¿Ð¸ÑÐ¾Ð¼ &quot;Ð¿Ð°Ð»Ð°ÑÑÐ¾ Ð´Ð¸Ð²Ð¾&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228" y="1860662"/>
            <a:ext cx="3566419" cy="49619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Ð ÐµÐ·ÑÐ»ÑÑÐ°Ñ Ð¿Ð¾ÑÑÐºÑ Ð·Ð¾Ð±ÑÐ°Ð¶ÐµÐ½Ñ Ð·Ð° Ð·Ð°Ð¿Ð¸ÑÐ¾Ð¼ &quot;Ð Ð°ÐºÐµÐ»Ñ ÐÐ°Ð»Ð°ÑÐ¸Ð¾&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229" y="1680632"/>
            <a:ext cx="5038725"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706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Думкам потрібні слова. Словам потрібен голос</a:t>
            </a:r>
            <a:br>
              <a:rPr lang="uk-UA" dirty="0" smtClean="0"/>
            </a:br>
            <a:r>
              <a:rPr lang="uk-UA" dirty="0" smtClean="0"/>
              <a:t>2010 (2018)</a:t>
            </a:r>
            <a:endParaRPr lang="uk-UA" dirty="0"/>
          </a:p>
        </p:txBody>
      </p:sp>
      <p:sp>
        <p:nvSpPr>
          <p:cNvPr id="3" name="Объект 2"/>
          <p:cNvSpPr>
            <a:spLocks noGrp="1"/>
          </p:cNvSpPr>
          <p:nvPr>
            <p:ph idx="1"/>
          </p:nvPr>
        </p:nvSpPr>
        <p:spPr/>
        <p:txBody>
          <a:bodyPr/>
          <a:lstStyle/>
          <a:p>
            <a:endParaRPr lang="uk-UA"/>
          </a:p>
        </p:txBody>
      </p:sp>
      <p:pic>
        <p:nvPicPr>
          <p:cNvPr id="7170" name="Picture 2" descr="Ð ÐµÐ·ÑÐ»ÑÑÐ°Ñ Ð¿Ð¾ÑÑÐºÑ Ð·Ð¾Ð±ÑÐ°Ð¶ÐµÐ½Ñ Ð·Ð° Ð·Ð°Ð¿Ð¸ÑÐ¾Ð¼ &quot;Ð´ÑÐµÐ¹Ð¿ÐµÑ Ð·Ð° Ð¼ÐµÐ¶Ðµ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263" y="1113374"/>
            <a:ext cx="3790950" cy="5381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ÐÐ¾Ð²âÑÐ·Ð°Ð½Ðµ Ð·Ð¾Ð±ÑÐ°Ð¶ÐµÐ½Ð½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740" y="2272921"/>
            <a:ext cx="4222079" cy="422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73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Ламання законів логіки таке страшне і нестерпне для тебе</a:t>
            </a:r>
            <a:br>
              <a:rPr lang="uk-UA" dirty="0" smtClean="0"/>
            </a:br>
            <a:r>
              <a:rPr lang="uk-UA" dirty="0" smtClean="0"/>
              <a:t>2014 (2018)</a:t>
            </a:r>
            <a:endParaRPr lang="uk-UA" dirty="0"/>
          </a:p>
        </p:txBody>
      </p:sp>
      <p:sp>
        <p:nvSpPr>
          <p:cNvPr id="3" name="Объект 2"/>
          <p:cNvSpPr>
            <a:spLocks noGrp="1"/>
          </p:cNvSpPr>
          <p:nvPr>
            <p:ph idx="1"/>
          </p:nvPr>
        </p:nvSpPr>
        <p:spPr/>
        <p:txBody>
          <a:bodyPr/>
          <a:lstStyle/>
          <a:p>
            <a:endParaRPr lang="uk-UA"/>
          </a:p>
        </p:txBody>
      </p:sp>
      <p:pic>
        <p:nvPicPr>
          <p:cNvPr id="8194" name="Picture 2" descr="Ð ÐµÐ·ÑÐ»ÑÑÐ°Ñ Ð¿Ð¾ÑÑÐºÑ Ð·Ð¾Ð±ÑÐ°Ð¶ÐµÐ½Ñ Ð·Ð° Ð·Ð°Ð¿Ð¸ÑÐ¾Ð¼ &quot;Ð»ÑÐ±Ð¸Ð¹ Ð³Ð°Ð±ÑÑÐµÐ»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811" y="1680632"/>
            <a:ext cx="2909776" cy="47886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Ð ÐµÐ·ÑÐ»ÑÑÐ°Ñ Ð¿Ð¾ÑÑÐºÑ Ð·Ð¾Ð±ÑÐ°Ð¶ÐµÐ½Ñ Ð·Ð° Ð·Ð°Ð¿Ð¸ÑÐ¾Ð¼ &quot;Ð³Ð°Ð»ÑÑÐ´Ð°Ð½ ÑÑÐ°Ð¹Ð³Ð¾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64" y="2603500"/>
            <a:ext cx="3349351" cy="382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smtClean="0"/>
              <a:t>Будь ласка, скажіть проф. </a:t>
            </a:r>
            <a:r>
              <a:rPr lang="uk-UA" sz="2400" dirty="0" err="1" smtClean="0"/>
              <a:t>Немурові</a:t>
            </a:r>
            <a:r>
              <a:rPr lang="uk-UA" sz="2400" dirty="0" smtClean="0"/>
              <a:t> не дратуватися так, коли люди з нього сміються, й він матиме багато друзів. Дуже легко мати друзів, коли люди з тебе сміються. 1959</a:t>
            </a:r>
            <a:endParaRPr lang="uk-UA" sz="2400" dirty="0"/>
          </a:p>
        </p:txBody>
      </p:sp>
      <p:pic>
        <p:nvPicPr>
          <p:cNvPr id="9218" name="Picture 2" descr="Кіз Квіти для Елджернона обкладинк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7316" y="2159000"/>
            <a:ext cx="2280380" cy="34163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Результат пошуку зображень за запитом &quot;деніел кіз&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352675"/>
            <a:ext cx="44958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Результат пошуку зображень за запитом &quot;деніел кіз&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2158999"/>
            <a:ext cx="2435225" cy="367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52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інший</a:t>
            </a:r>
            <a:endParaRPr lang="uk-UA" dirty="0"/>
          </a:p>
        </p:txBody>
      </p:sp>
      <p:sp>
        <p:nvSpPr>
          <p:cNvPr id="3" name="Объект 2"/>
          <p:cNvSpPr>
            <a:spLocks noGrp="1"/>
          </p:cNvSpPr>
          <p:nvPr>
            <p:ph idx="1"/>
          </p:nvPr>
        </p:nvSpPr>
        <p:spPr/>
        <p:txBody>
          <a:bodyPr/>
          <a:lstStyle/>
          <a:p>
            <a:r>
              <a:rPr lang="ru-RU" dirty="0" err="1"/>
              <a:t>Який</a:t>
            </a:r>
            <a:r>
              <a:rPr lang="ru-RU" dirty="0"/>
              <a:t> </a:t>
            </a:r>
            <a:r>
              <a:rPr lang="ru-RU" dirty="0" err="1"/>
              <a:t>відрізняється</a:t>
            </a:r>
            <a:r>
              <a:rPr lang="ru-RU" dirty="0"/>
              <a:t> </a:t>
            </a:r>
            <a:r>
              <a:rPr lang="ru-RU" dirty="0" err="1"/>
              <a:t>від</a:t>
            </a:r>
            <a:r>
              <a:rPr lang="ru-RU" dirty="0"/>
              <a:t> названого, </a:t>
            </a:r>
            <a:r>
              <a:rPr lang="ru-RU" dirty="0" err="1"/>
              <a:t>даного</a:t>
            </a:r>
            <a:r>
              <a:rPr lang="ru-RU" dirty="0"/>
              <a:t>; </a:t>
            </a:r>
            <a:r>
              <a:rPr lang="ru-RU" dirty="0" err="1"/>
              <a:t>який</a:t>
            </a:r>
            <a:r>
              <a:rPr lang="ru-RU" dirty="0"/>
              <a:t> </a:t>
            </a:r>
            <a:r>
              <a:rPr lang="ru-RU" dirty="0" err="1"/>
              <a:t>існує</a:t>
            </a:r>
            <a:r>
              <a:rPr lang="ru-RU" dirty="0"/>
              <a:t>, </a:t>
            </a:r>
            <a:r>
              <a:rPr lang="ru-RU" dirty="0" err="1"/>
              <a:t>перебуває</a:t>
            </a:r>
            <a:r>
              <a:rPr lang="ru-RU" dirty="0"/>
              <a:t> не в </a:t>
            </a:r>
            <a:r>
              <a:rPr lang="ru-RU" dirty="0" err="1"/>
              <a:t>цьому</a:t>
            </a:r>
            <a:r>
              <a:rPr lang="ru-RU" dirty="0"/>
              <a:t> </a:t>
            </a:r>
            <a:r>
              <a:rPr lang="ru-RU" dirty="0" err="1"/>
              <a:t>місці</a:t>
            </a:r>
            <a:r>
              <a:rPr lang="ru-RU" dirty="0"/>
              <a:t>, не в </a:t>
            </a:r>
            <a:r>
              <a:rPr lang="ru-RU" dirty="0" err="1"/>
              <a:t>цих</a:t>
            </a:r>
            <a:r>
              <a:rPr lang="ru-RU" dirty="0"/>
              <a:t> </a:t>
            </a:r>
            <a:r>
              <a:rPr lang="ru-RU" dirty="0" err="1"/>
              <a:t>обставинах</a:t>
            </a:r>
            <a:r>
              <a:rPr lang="ru-RU" dirty="0"/>
              <a:t>; не </a:t>
            </a:r>
            <a:r>
              <a:rPr lang="ru-RU" dirty="0" err="1"/>
              <a:t>цей</a:t>
            </a:r>
            <a:r>
              <a:rPr lang="ru-RU" dirty="0"/>
              <a:t>, не той, </a:t>
            </a:r>
            <a:r>
              <a:rPr lang="ru-RU" dirty="0" err="1" smtClean="0"/>
              <a:t>другий</a:t>
            </a:r>
            <a:endParaRPr lang="ru-RU" dirty="0" smtClean="0"/>
          </a:p>
          <a:p>
            <a:r>
              <a:rPr lang="ru-RU" dirty="0" err="1"/>
              <a:t>Який</a:t>
            </a:r>
            <a:r>
              <a:rPr lang="ru-RU" dirty="0"/>
              <a:t> </a:t>
            </a:r>
            <a:r>
              <a:rPr lang="ru-RU" dirty="0" err="1"/>
              <a:t>змінився</a:t>
            </a:r>
            <a:r>
              <a:rPr lang="ru-RU" dirty="0"/>
              <a:t> </a:t>
            </a:r>
            <a:r>
              <a:rPr lang="ru-RU" dirty="0" err="1"/>
              <a:t>порівняно</a:t>
            </a:r>
            <a:r>
              <a:rPr lang="ru-RU" dirty="0"/>
              <a:t> з </a:t>
            </a:r>
            <a:r>
              <a:rPr lang="ru-RU" dirty="0" err="1"/>
              <a:t>попереднім</a:t>
            </a:r>
            <a:r>
              <a:rPr lang="ru-RU" dirty="0"/>
              <a:t>; не </a:t>
            </a:r>
            <a:r>
              <a:rPr lang="ru-RU" dirty="0" err="1"/>
              <a:t>такий</a:t>
            </a:r>
            <a:r>
              <a:rPr lang="ru-RU" dirty="0"/>
              <a:t>, як </a:t>
            </a:r>
            <a:r>
              <a:rPr lang="ru-RU" dirty="0" err="1"/>
              <a:t>раніше</a:t>
            </a:r>
            <a:r>
              <a:rPr lang="ru-RU" dirty="0"/>
              <a:t>; </a:t>
            </a:r>
            <a:r>
              <a:rPr lang="ru-RU" dirty="0" err="1"/>
              <a:t>інакший</a:t>
            </a:r>
            <a:r>
              <a:rPr lang="ru-RU" dirty="0" smtClean="0"/>
              <a:t>.</a:t>
            </a:r>
          </a:p>
          <a:p>
            <a:r>
              <a:rPr lang="uk-UA" dirty="0"/>
              <a:t>Протилежний зазначеному</a:t>
            </a:r>
            <a:r>
              <a:rPr lang="uk-UA" dirty="0" smtClean="0"/>
              <a:t>.</a:t>
            </a:r>
          </a:p>
          <a:p>
            <a:r>
              <a:rPr lang="ru-RU" dirty="0" err="1"/>
              <a:t>Ще</a:t>
            </a:r>
            <a:r>
              <a:rPr lang="ru-RU" dirty="0"/>
              <a:t> </a:t>
            </a:r>
            <a:r>
              <a:rPr lang="ru-RU" dirty="0" err="1"/>
              <a:t>який-небудь</a:t>
            </a:r>
            <a:r>
              <a:rPr lang="ru-RU" dirty="0"/>
              <a:t> </a:t>
            </a:r>
            <a:r>
              <a:rPr lang="ru-RU" dirty="0" err="1"/>
              <a:t>із</a:t>
            </a:r>
            <a:r>
              <a:rPr lang="ru-RU" dirty="0"/>
              <a:t> ряду </a:t>
            </a:r>
            <a:r>
              <a:rPr lang="ru-RU" dirty="0" err="1"/>
              <a:t>однорідних</a:t>
            </a:r>
            <a:r>
              <a:rPr lang="ru-RU" dirty="0"/>
              <a:t> </a:t>
            </a:r>
            <a:r>
              <a:rPr lang="ru-RU" dirty="0" err="1"/>
              <a:t>предметів</a:t>
            </a:r>
            <a:r>
              <a:rPr lang="ru-RU" dirty="0"/>
              <a:t>, </a:t>
            </a:r>
            <a:r>
              <a:rPr lang="ru-RU" dirty="0" err="1"/>
              <a:t>явищ</a:t>
            </a:r>
            <a:r>
              <a:rPr lang="ru-RU" dirty="0"/>
              <a:t>, </a:t>
            </a:r>
            <a:r>
              <a:rPr lang="ru-RU" dirty="0" err="1"/>
              <a:t>із</a:t>
            </a:r>
            <a:r>
              <a:rPr lang="ru-RU" dirty="0"/>
              <a:t> </a:t>
            </a:r>
            <a:r>
              <a:rPr lang="ru-RU" dirty="0" err="1"/>
              <a:t>групи</a:t>
            </a:r>
            <a:r>
              <a:rPr lang="ru-RU" dirty="0"/>
              <a:t> людей, </a:t>
            </a:r>
            <a:r>
              <a:rPr lang="ru-RU" dirty="0" err="1"/>
              <a:t>об'єднаних</a:t>
            </a:r>
            <a:r>
              <a:rPr lang="ru-RU" dirty="0"/>
              <a:t> </a:t>
            </a:r>
            <a:r>
              <a:rPr lang="ru-RU" dirty="0" err="1"/>
              <a:t>спільною</a:t>
            </a:r>
            <a:r>
              <a:rPr lang="ru-RU" dirty="0"/>
              <a:t> </a:t>
            </a:r>
            <a:r>
              <a:rPr lang="ru-RU" dirty="0" err="1"/>
              <a:t>ознакою</a:t>
            </a:r>
            <a:r>
              <a:rPr lang="ru-RU" dirty="0"/>
              <a:t>.</a:t>
            </a:r>
            <a:endParaRPr lang="uk-UA" dirty="0"/>
          </a:p>
        </p:txBody>
      </p:sp>
    </p:spTree>
    <p:extLst>
      <p:ext uri="{BB962C8B-B14F-4D97-AF65-F5344CB8AC3E}">
        <p14:creationId xmlns:p14="http://schemas.microsoft.com/office/powerpoint/2010/main" val="653498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973668"/>
            <a:ext cx="11252199" cy="461432"/>
          </a:xfrm>
        </p:spPr>
        <p:txBody>
          <a:bodyPr/>
          <a:lstStyle/>
          <a:p>
            <a:r>
              <a:rPr lang="en-US" sz="2400" dirty="0"/>
              <a:t>“I think people believe in heaven because they don't like the idea of dying, because they want to carry on living and they don't like the idea that other people will move into their house and put their things into the rubbish</a:t>
            </a:r>
            <a:r>
              <a:rPr lang="en-US" sz="2400" dirty="0" smtClean="0"/>
              <a:t>.”</a:t>
            </a:r>
            <a:r>
              <a:rPr lang="uk-UA" sz="2400" dirty="0" smtClean="0"/>
              <a:t> 2003 (2010)</a:t>
            </a:r>
            <a:endParaRPr lang="uk-UA" sz="2400" dirty="0"/>
          </a:p>
        </p:txBody>
      </p:sp>
      <p:pic>
        <p:nvPicPr>
          <p:cNvPr id="8194" name="Picture 2" descr="Марк Геддон. Дивний випадок із собакою вночі // Пер. з англ. Лотта Мейдз. — Львів: Кальварія, 2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9433" y="2381515"/>
            <a:ext cx="2170042" cy="30120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вітлина від Vintage Books &amp; Anchor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623" y="2381515"/>
            <a:ext cx="2435302" cy="375487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Світлина від Mark Had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2381515"/>
            <a:ext cx="5632387" cy="316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84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Найбільший ризик – не ризикнути </a:t>
            </a:r>
            <a:br>
              <a:rPr lang="uk-UA" dirty="0" smtClean="0"/>
            </a:br>
            <a:r>
              <a:rPr lang="uk-UA" dirty="0" smtClean="0"/>
              <a:t>2014 (2017) </a:t>
            </a:r>
            <a:endParaRPr lang="uk-UA" dirty="0"/>
          </a:p>
        </p:txBody>
      </p:sp>
      <p:sp>
        <p:nvSpPr>
          <p:cNvPr id="3" name="Объект 2"/>
          <p:cNvSpPr>
            <a:spLocks noGrp="1"/>
          </p:cNvSpPr>
          <p:nvPr>
            <p:ph idx="1"/>
          </p:nvPr>
        </p:nvSpPr>
        <p:spPr/>
        <p:txBody>
          <a:bodyPr/>
          <a:lstStyle/>
          <a:p>
            <a:endParaRPr lang="uk-UA"/>
          </a:p>
        </p:txBody>
      </p:sp>
      <p:pic>
        <p:nvPicPr>
          <p:cNvPr id="3074" name="Picture 2" descr="Ð ÐµÐ·ÑÐ»ÑÑÐ°Ñ Ð¿Ð¾ÑÑÐºÑ Ð·Ð¾Ð±ÑÐ°Ð¶ÐµÐ½Ñ Ð·Ð° Ð·Ð°Ð¿Ð¸ÑÐ¾Ð¼ &quot;ÑÐ²ÐµÑÑ ÑÐµÐ¹ ÑÐ²Ñ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754" y="2329572"/>
            <a:ext cx="2791572" cy="3962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Ð ÐµÐ·ÑÐ»ÑÑÐ°Ñ Ð¿Ð¾ÑÑÐºÑ Ð·Ð¾Ð±ÑÐ°Ð¶ÐµÐ½Ñ Ð·Ð° Ð·Ð°Ð¿Ð¸ÑÐ¾Ð¼ &quot;Ð½ÑÐºÐ¾Ð»Ð° ÑÐ½&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914" y="2330194"/>
            <a:ext cx="3676349" cy="396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09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 ті часи, коли я вперше усвідомила, що, можливо, насправді не існую </a:t>
            </a:r>
            <a:br>
              <a:rPr lang="uk-UA" dirty="0" smtClean="0"/>
            </a:br>
            <a:r>
              <a:rPr lang="uk-UA" dirty="0" smtClean="0"/>
              <a:t>2017 (2018) </a:t>
            </a:r>
            <a:endParaRPr lang="uk-UA" dirty="0"/>
          </a:p>
        </p:txBody>
      </p:sp>
      <p:pic>
        <p:nvPicPr>
          <p:cNvPr id="4098" name="Picture 2" descr="Ð ÐµÐ·ÑÐ»ÑÑÐ°Ñ Ð¿Ð¾ÑÑÐºÑ Ð·Ð¾Ð±ÑÐ°Ð¶ÐµÐ½Ñ Ð·Ð° Ð·Ð°Ð¿Ð¸ÑÐ¾Ð¼ &quot;ÑÐµÑÐµÐ¿Ð°ÑÐ¸ Ð°Ð¶ Ð´Ð¾Ð½Ð¸Ð·Ñ&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0453" y="2441664"/>
            <a:ext cx="1905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 ÐµÐ·ÑÐ»ÑÑÐ°Ñ Ð¿Ð¾ÑÑÐºÑ Ð·Ð¾Ð±ÑÐ°Ð¶ÐµÐ½Ñ Ð·Ð° Ð·Ð°Ð¿Ð¸ÑÐ¾Ð¼ &quot;Ð´Ð¶Ð¾Ð½ Ð³ÑÑÐ½&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19" y="2441664"/>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Ð ÐµÐ·ÑÐ»ÑÑÐ°Ñ Ð¿Ð¾ÑÑÐºÑ Ð·Ð¾Ð±ÑÐ°Ð¶ÐµÐ½Ñ Ð·Ð° Ð·Ð°Ð¿Ð¸ÑÐ¾Ð¼ &quot;turtles all the way dow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728" y="1822299"/>
            <a:ext cx="2976525" cy="450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34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Людяність, любов і світло у пітьмі </a:t>
            </a:r>
            <a:br>
              <a:rPr lang="uk-UA" dirty="0" smtClean="0"/>
            </a:br>
            <a:r>
              <a:rPr lang="uk-UA" dirty="0" smtClean="0"/>
              <a:t>2014 (2016)</a:t>
            </a:r>
            <a:br>
              <a:rPr lang="uk-UA" dirty="0" smtClean="0"/>
            </a:br>
            <a:endParaRPr lang="uk-UA" dirty="0"/>
          </a:p>
        </p:txBody>
      </p:sp>
      <p:sp>
        <p:nvSpPr>
          <p:cNvPr id="3" name="Объект 2"/>
          <p:cNvSpPr>
            <a:spLocks noGrp="1"/>
          </p:cNvSpPr>
          <p:nvPr>
            <p:ph idx="1"/>
          </p:nvPr>
        </p:nvSpPr>
        <p:spPr/>
        <p:txBody>
          <a:bodyPr/>
          <a:lstStyle/>
          <a:p>
            <a:endParaRPr lang="uk-UA"/>
          </a:p>
        </p:txBody>
      </p:sp>
      <p:pic>
        <p:nvPicPr>
          <p:cNvPr id="9218" name="Picture 2" descr="Ð ÐµÐ·ÑÐ»ÑÑÐ°Ñ Ð¿Ð¾ÑÑÐºÑ Ð·Ð¾Ð±ÑÐ°Ð¶ÐµÐ½Ñ Ð·Ð° Ð·Ð°Ð¿Ð¸ÑÐ¾Ð¼ &quot;Ð²ÑÐµ ÑÐµ Ð½ÐµÐ·ÑÐ¸Ð¼Ðµ ÑÐ²ÑÑÐ»Ð¾&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287" y="1936517"/>
            <a:ext cx="2830624" cy="467053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Ð ÐµÐ·ÑÐ»ÑÑÐ°Ñ Ð¿Ð¾ÑÑÐºÑ Ð·Ð¾Ð±ÑÐ°Ð¶ÐµÐ½Ñ Ð·Ð° Ð·Ð°Ð¿Ð¸ÑÐ¾Ð¼ &quot;ÐµÐ½ÑÐ¾Ð½Ñ Ð´Ð¾Ñ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325" y="2016252"/>
            <a:ext cx="3062025" cy="459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59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Моя подорож крізь пекло, аби стати тією людиною, якою я мав стати</a:t>
            </a:r>
            <a:br>
              <a:rPr lang="uk-UA" dirty="0" smtClean="0"/>
            </a:br>
            <a:r>
              <a:rPr lang="uk-UA" dirty="0" smtClean="0"/>
              <a:t>2014 (2017)</a:t>
            </a:r>
            <a:endParaRPr lang="uk-UA" dirty="0"/>
          </a:p>
        </p:txBody>
      </p:sp>
      <p:sp>
        <p:nvSpPr>
          <p:cNvPr id="3" name="Объект 2"/>
          <p:cNvSpPr>
            <a:spLocks noGrp="1"/>
          </p:cNvSpPr>
          <p:nvPr>
            <p:ph idx="1"/>
          </p:nvPr>
        </p:nvSpPr>
        <p:spPr/>
        <p:txBody>
          <a:bodyPr/>
          <a:lstStyle/>
          <a:p>
            <a:endParaRPr lang="uk-UA"/>
          </a:p>
        </p:txBody>
      </p:sp>
      <p:pic>
        <p:nvPicPr>
          <p:cNvPr id="5122" name="Picture 2" descr="ÐÐ¾Ð²âÑÐ·Ð°Ð½Ðµ Ð·Ð¾Ð±ÑÐ°Ð¶ÐµÐ½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22" y="2210116"/>
            <a:ext cx="2791572" cy="39629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ÐÐ¾Ð²âÑÐ·Ð°Ð½Ðµ Ð·Ð¾Ð±ÑÐ°Ð¶ÐµÐ½Ð½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97" y="2860835"/>
            <a:ext cx="4879362" cy="266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99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i="1" dirty="0"/>
              <a:t>Господь не помиляється, коли допускає зачаття та появу на світ таких дітей</a:t>
            </a:r>
            <a:r>
              <a:rPr lang="uk-UA" sz="3200" i="1" dirty="0" smtClean="0"/>
              <a:t>.</a:t>
            </a:r>
            <a:r>
              <a:rPr lang="en-US" sz="3200" i="1" dirty="0" smtClean="0"/>
              <a:t/>
            </a:r>
            <a:br>
              <a:rPr lang="en-US" sz="3200" i="1" dirty="0" smtClean="0"/>
            </a:br>
            <a:r>
              <a:rPr lang="en-US" sz="3200" i="1" dirty="0" smtClean="0"/>
              <a:t>2007 (2016)</a:t>
            </a:r>
            <a:endParaRPr lang="uk-UA" sz="3200" dirty="0"/>
          </a:p>
        </p:txBody>
      </p:sp>
      <p:pic>
        <p:nvPicPr>
          <p:cNvPr id="7170" name="Picture 2" descr="https://s3-eu-central-1.amazonaws.com/ucu.edu.ua/wp-content/uploads/2017/05/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5670" y="2061632"/>
            <a:ext cx="3006377" cy="450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78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Ходяча геніальна катастрофа</a:t>
            </a:r>
            <a:br>
              <a:rPr lang="uk-UA" dirty="0" smtClean="0"/>
            </a:br>
            <a:r>
              <a:rPr lang="uk-UA" dirty="0" smtClean="0"/>
              <a:t>2018</a:t>
            </a:r>
            <a:endParaRPr lang="uk-UA" dirty="0"/>
          </a:p>
        </p:txBody>
      </p:sp>
      <p:pic>
        <p:nvPicPr>
          <p:cNvPr id="11266" name="Picture 2" descr="https://starylev.com.ua/files/news/ka_2018_batuu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2" y="2126191"/>
            <a:ext cx="6556375" cy="437091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Ð ÐµÐ·ÑÐ»ÑÑÐ°Ñ Ð¿Ð¾ÑÑÐºÑ Ð·Ð¾Ð±ÑÐ°Ð¶ÐµÐ½Ñ Ð·Ð° Ð·Ð°Ð¿Ð¸ÑÐ¾Ð¼ &quot;ÑÑÐ°Ð½ÑÐµÑÐºÐ° Ð¿Ð¾Ð²ÐµÐ»Ð¸ÑÐµÐ»ÑÐºÐ° ÑÑÐ°ÑÐºÑÐ¾ÑÑÐ¹ Ð°ÑÑÐ¸Ð·Ð¼&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50355" y="1680632"/>
            <a:ext cx="3786084" cy="504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Український контекст</a:t>
            </a:r>
            <a:endParaRPr lang="uk-UA" dirty="0"/>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1368693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Візок і крила </a:t>
            </a:r>
            <a:br>
              <a:rPr lang="uk-UA" dirty="0" smtClean="0"/>
            </a:br>
            <a:r>
              <a:rPr lang="uk-UA" dirty="0" smtClean="0"/>
              <a:t>2017</a:t>
            </a:r>
            <a:endParaRPr lang="uk-UA" dirty="0"/>
          </a:p>
        </p:txBody>
      </p:sp>
      <p:sp>
        <p:nvSpPr>
          <p:cNvPr id="3" name="Объект 2"/>
          <p:cNvSpPr>
            <a:spLocks noGrp="1"/>
          </p:cNvSpPr>
          <p:nvPr>
            <p:ph idx="1"/>
          </p:nvPr>
        </p:nvSpPr>
        <p:spPr/>
        <p:txBody>
          <a:bodyPr/>
          <a:lstStyle/>
          <a:p>
            <a:endParaRPr lang="uk-UA" dirty="0"/>
          </a:p>
        </p:txBody>
      </p:sp>
      <p:pic>
        <p:nvPicPr>
          <p:cNvPr id="12290" name="Picture 2" descr="Ð ÐµÐ·ÑÐ»ÑÑÐ°Ñ Ð¿Ð¾ÑÑÐºÑ Ð·Ð¾Ð±ÑÐ°Ð¶ÐµÐ½Ñ Ð·Ð° Ð·Ð°Ð¿Ð¸ÑÐ¾Ð¼ &quot;Ð¼Ð°Ð³Ð´Ð° Ñ Ð²ÑÑÐµ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715" y="1208713"/>
            <a:ext cx="3790950" cy="53816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Ð ÐµÐ·ÑÐ»ÑÑÐ°Ñ Ð¿Ð¾ÑÑÐºÑ Ð·Ð¾Ð±ÑÐ°Ð¶ÐµÐ½Ñ Ð·Ð° Ð·Ð°Ð¿Ð¸ÑÐ¾Ð¼ &quot;ÑÑÐ¸Ð½Ð° Ð¼Ð¾ÑÐ¸ÐºÐ²Ð°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250" y="1826899"/>
            <a:ext cx="3592177" cy="462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95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Поважати та любити</a:t>
            </a:r>
            <a:br>
              <a:rPr lang="uk-UA" dirty="0" smtClean="0"/>
            </a:br>
            <a:r>
              <a:rPr lang="uk-UA" dirty="0" smtClean="0"/>
              <a:t>2018</a:t>
            </a:r>
            <a:endParaRPr lang="uk-UA" dirty="0"/>
          </a:p>
        </p:txBody>
      </p:sp>
      <p:sp>
        <p:nvSpPr>
          <p:cNvPr id="3" name="Объект 2"/>
          <p:cNvSpPr>
            <a:spLocks noGrp="1"/>
          </p:cNvSpPr>
          <p:nvPr>
            <p:ph idx="1"/>
          </p:nvPr>
        </p:nvSpPr>
        <p:spPr/>
        <p:txBody>
          <a:bodyPr/>
          <a:lstStyle/>
          <a:p>
            <a:endParaRPr lang="uk-UA"/>
          </a:p>
        </p:txBody>
      </p:sp>
      <p:pic>
        <p:nvPicPr>
          <p:cNvPr id="13314" name="Picture 2" descr="Ð ÐµÐ·ÑÐ»ÑÑÐ°Ñ Ð¿Ð¾ÑÑÐºÑ Ð·Ð¾Ð±ÑÐ°Ð¶ÐµÐ½Ñ Ð·Ð° Ð·Ð°Ð¿Ð¸ÑÐ¾Ð¼ &quot;Ð¾Ð¿ÑÐºÑÐ½Ð¸ Ð´Ð»Ñ Ð¶Ð¸ÑÐ°Ñ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080" y="1490506"/>
            <a:ext cx="333375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Ð ÐµÐ·ÑÐ»ÑÑÐ°Ñ Ð¿Ð¾ÑÑÐºÑ Ð·Ð¾Ð±ÑÐ°Ð¶ÐµÐ½Ñ Ð·Ð° Ð·Ð°Ð¿Ð¸ÑÐ¾Ð¼ &quot;Ð¾Ð¿ÑÐºÑÐ½Ð¸ Ð´Ð»Ñ Ð¶Ð¸ÑÐ°Ñ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41" y="1769307"/>
            <a:ext cx="6294505" cy="418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11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Початок…</a:t>
            </a:r>
            <a:r>
              <a:rPr lang="en-US" dirty="0" smtClean="0"/>
              <a:t/>
            </a:r>
            <a:br>
              <a:rPr lang="en-US" dirty="0" smtClean="0"/>
            </a:br>
            <a:r>
              <a:rPr lang="uk-UA" dirty="0" smtClean="0"/>
              <a:t>1819                </a:t>
            </a:r>
            <a:r>
              <a:rPr lang="en-US" dirty="0" smtClean="0"/>
              <a:t>1826 </a:t>
            </a:r>
            <a:r>
              <a:rPr lang="uk-UA" dirty="0" smtClean="0"/>
              <a:t>                      </a:t>
            </a:r>
            <a:r>
              <a:rPr lang="en-US" dirty="0" smtClean="0"/>
              <a:t>1875</a:t>
            </a:r>
            <a:endParaRPr lang="uk-UA" dirty="0"/>
          </a:p>
        </p:txBody>
      </p:sp>
      <p:pic>
        <p:nvPicPr>
          <p:cNvPr id="1026" name="Picture 2" descr="Пов’язане зображенн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334" y="2096482"/>
            <a:ext cx="2333686" cy="3389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Результат пошуку зображень за запитом &quot;гофман карлик ніс&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603" y="2238046"/>
            <a:ext cx="3654802" cy="3106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езультат пошуку зображень за запитом &quot;little lame princ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989" y="1745026"/>
            <a:ext cx="39433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5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Сенсаційна історія успіху!</a:t>
            </a:r>
            <a:r>
              <a:rPr lang="uk-UA" dirty="0"/>
              <a:t/>
            </a:r>
            <a:br>
              <a:rPr lang="uk-UA" dirty="0"/>
            </a:br>
            <a:r>
              <a:rPr lang="uk-UA" dirty="0" smtClean="0"/>
              <a:t>2015</a:t>
            </a:r>
            <a:endParaRPr lang="uk-UA" dirty="0"/>
          </a:p>
        </p:txBody>
      </p:sp>
      <p:sp>
        <p:nvSpPr>
          <p:cNvPr id="3" name="Объект 2"/>
          <p:cNvSpPr>
            <a:spLocks noGrp="1"/>
          </p:cNvSpPr>
          <p:nvPr>
            <p:ph idx="1"/>
          </p:nvPr>
        </p:nvSpPr>
        <p:spPr/>
        <p:txBody>
          <a:bodyPr/>
          <a:lstStyle/>
          <a:p>
            <a:endParaRPr lang="uk-UA"/>
          </a:p>
        </p:txBody>
      </p:sp>
      <p:pic>
        <p:nvPicPr>
          <p:cNvPr id="14338" name="Picture 2" descr="http://www.grani-t.com.ua/persons/img/objects/201211/10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23" y="2034862"/>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grani-t.com.ua/about/news/img/objects/201505/157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342" y="1926849"/>
            <a:ext cx="5630214" cy="37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502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Що робити з тим, що ти маєш</a:t>
            </a:r>
            <a:br>
              <a:rPr lang="uk-UA" dirty="0" smtClean="0"/>
            </a:br>
            <a:r>
              <a:rPr lang="uk-UA" dirty="0" smtClean="0"/>
              <a:t>2015</a:t>
            </a:r>
            <a:endParaRPr lang="uk-UA" dirty="0"/>
          </a:p>
        </p:txBody>
      </p:sp>
      <p:sp>
        <p:nvSpPr>
          <p:cNvPr id="3" name="Объект 2"/>
          <p:cNvSpPr>
            <a:spLocks noGrp="1"/>
          </p:cNvSpPr>
          <p:nvPr>
            <p:ph idx="1"/>
          </p:nvPr>
        </p:nvSpPr>
        <p:spPr/>
        <p:txBody>
          <a:bodyPr/>
          <a:lstStyle/>
          <a:p>
            <a:endParaRPr lang="uk-UA" dirty="0"/>
          </a:p>
        </p:txBody>
      </p:sp>
      <p:pic>
        <p:nvPicPr>
          <p:cNvPr id="15362" name="Picture 2" descr="Ð ÐµÐ·ÑÐ»ÑÑÐ°Ñ Ð¿Ð¾ÑÑÐºÑ Ð·Ð¾Ð±ÑÐ°Ð¶ÐµÐ½Ñ Ð·Ð° Ð·Ð°Ð¿Ð¸ÑÐ¾Ð¼ &quot;ÑÐ°Ð¿Ð¾ÑÐºÐ° Ñ ÐºÐ¸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715" y="2197122"/>
            <a:ext cx="302895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Ð ÐµÐ·ÑÐ»ÑÑÐ°Ñ Ð¿Ð¾ÑÑÐºÑ Ð·Ð¾Ð±ÑÐ°Ð¶ÐµÐ½Ñ Ð·Ð° Ð·Ð°Ð¿Ð¸ÑÐ¾Ð¼ &quot;ÐºÐ°ÑÐµÑÐ¸Ð½Ð° Ð±Ð°Ð±ÐºÑÐ½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132" y="1962350"/>
            <a:ext cx="4698598" cy="469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444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Страждаєш, бо не можеш ходити?..</a:t>
            </a:r>
            <a:br>
              <a:rPr lang="uk-UA" dirty="0" smtClean="0"/>
            </a:br>
            <a:r>
              <a:rPr lang="uk-UA" dirty="0" smtClean="0"/>
              <a:t>2017</a:t>
            </a:r>
            <a:endParaRPr lang="uk-UA" dirty="0"/>
          </a:p>
        </p:txBody>
      </p:sp>
      <p:sp>
        <p:nvSpPr>
          <p:cNvPr id="3" name="Объект 2"/>
          <p:cNvSpPr>
            <a:spLocks noGrp="1"/>
          </p:cNvSpPr>
          <p:nvPr>
            <p:ph idx="1"/>
          </p:nvPr>
        </p:nvSpPr>
        <p:spPr/>
        <p:txBody>
          <a:bodyPr/>
          <a:lstStyle/>
          <a:p>
            <a:endParaRPr lang="uk-UA"/>
          </a:p>
        </p:txBody>
      </p:sp>
      <p:pic>
        <p:nvPicPr>
          <p:cNvPr id="16386" name="Picture 2" descr="Ð ÐµÐ·ÑÐ»ÑÑÐ°Ñ Ð¿Ð¾ÑÑÐºÑ Ð·Ð¾Ð±ÑÐ°Ð¶ÐµÐ½Ñ Ð·Ð° Ð·Ð°Ð¿Ð¸ÑÐ¾Ð¼ &quot;Ð¼Ð°ÑÑÐ° Ð· Ð²ÑÐ»Ð¸ÑÑ ÑÐ²ÑÑÐ¾Ð³Ð¾ Ð¼Ð¸ÐºÐ¾Ð»Ð°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43" y="1680632"/>
            <a:ext cx="3076575" cy="467677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gre4ka.info/images/files2/Tania/5/DSCN6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313" y="211402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35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Життя у тиші</a:t>
            </a:r>
            <a:br>
              <a:rPr lang="uk-UA" dirty="0" smtClean="0"/>
            </a:br>
            <a:r>
              <a:rPr lang="uk-UA" dirty="0" smtClean="0"/>
              <a:t>2015</a:t>
            </a:r>
            <a:endParaRPr lang="uk-UA" dirty="0"/>
          </a:p>
        </p:txBody>
      </p:sp>
      <p:sp>
        <p:nvSpPr>
          <p:cNvPr id="3" name="Объект 2"/>
          <p:cNvSpPr>
            <a:spLocks noGrp="1"/>
          </p:cNvSpPr>
          <p:nvPr>
            <p:ph idx="1"/>
          </p:nvPr>
        </p:nvSpPr>
        <p:spPr/>
        <p:txBody>
          <a:bodyPr/>
          <a:lstStyle/>
          <a:p>
            <a:endParaRPr lang="uk-UA"/>
          </a:p>
        </p:txBody>
      </p:sp>
      <p:pic>
        <p:nvPicPr>
          <p:cNvPr id="17410" name="Picture 2" descr="Ð ÐµÐ·ÑÐ»ÑÑÐ°Ñ Ð¿Ð¾ÑÑÐºÑ Ð·Ð¾Ð±ÑÐ°Ð¶ÐµÐ½Ñ Ð·Ð° Ð·Ð°Ð¿Ð¸ÑÐ¾Ð¼ &quot;140 Ð´ÐµÑÐ¸Ð±ÐµÐ»ÑÐ² ÑÐ¸Ñ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262" y="1190647"/>
            <a:ext cx="3790950" cy="538162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ÐÐ¾Ð²âÑÐ·Ð°Ð½Ðµ Ð·Ð¾Ð±ÑÐ°Ð¶ÐµÐ½Ð½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286" y="1680632"/>
            <a:ext cx="3511595" cy="455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Люди-скарби</a:t>
            </a:r>
            <a:br>
              <a:rPr lang="uk-UA" dirty="0" smtClean="0"/>
            </a:br>
            <a:r>
              <a:rPr lang="uk-UA" dirty="0" smtClean="0"/>
              <a:t>2017</a:t>
            </a:r>
            <a:endParaRPr lang="uk-UA" dirty="0"/>
          </a:p>
        </p:txBody>
      </p:sp>
      <p:sp>
        <p:nvSpPr>
          <p:cNvPr id="3" name="Объект 2"/>
          <p:cNvSpPr>
            <a:spLocks noGrp="1"/>
          </p:cNvSpPr>
          <p:nvPr>
            <p:ph idx="1"/>
          </p:nvPr>
        </p:nvSpPr>
        <p:spPr/>
        <p:txBody>
          <a:bodyPr/>
          <a:lstStyle/>
          <a:p>
            <a:endParaRPr lang="uk-UA"/>
          </a:p>
        </p:txBody>
      </p:sp>
      <p:pic>
        <p:nvPicPr>
          <p:cNvPr id="18434" name="Picture 2" descr="Ð ÐµÐ·ÑÐ»ÑÑÐ°Ñ Ð¿Ð¾ÑÑÐºÑ Ð·Ð¾Ð±ÑÐ°Ð¶ÐµÐ½Ñ Ð·Ð° Ð·Ð°Ð¿Ð¸ÑÐ¾Ð¼ &quot;Ð´Ð²Ñ Ð±Ð°Ð±ÑÑÑÐºÐ¸ Ð² Ð½ÐµÐ·Ð²Ð¸ÑÐ°Ð¹Ð½ÑÐ¹ ÑÐºÐ¾Ð»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048" y="1838845"/>
            <a:ext cx="4362450" cy="436245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Ð ÐµÐ·ÑÐ»ÑÑÐ°Ñ Ð¿Ð¾ÑÑÐºÑ Ð·Ð¾Ð±ÑÐ°Ð¶ÐµÐ½Ñ Ð·Ð° Ð·Ð°Ð¿Ð¸ÑÐ¾Ð¼ &quot;Ð»Ð°ÑÐ¸ÑÐ° Ð½ÑÑÐ¾Ð¹&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313" y="2025650"/>
            <a:ext cx="5983264" cy="398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389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Наївність, чистота, беззахисність</a:t>
            </a:r>
            <a:br>
              <a:rPr lang="uk-UA" dirty="0" smtClean="0"/>
            </a:br>
            <a:r>
              <a:rPr lang="uk-UA" dirty="0" smtClean="0"/>
              <a:t>2015</a:t>
            </a:r>
            <a:endParaRPr lang="uk-UA" dirty="0"/>
          </a:p>
        </p:txBody>
      </p:sp>
      <p:sp>
        <p:nvSpPr>
          <p:cNvPr id="3" name="Объект 2"/>
          <p:cNvSpPr>
            <a:spLocks noGrp="1"/>
          </p:cNvSpPr>
          <p:nvPr>
            <p:ph idx="1"/>
          </p:nvPr>
        </p:nvSpPr>
        <p:spPr/>
        <p:txBody>
          <a:bodyPr/>
          <a:lstStyle/>
          <a:p>
            <a:endParaRPr lang="uk-UA" dirty="0"/>
          </a:p>
        </p:txBody>
      </p:sp>
      <p:pic>
        <p:nvPicPr>
          <p:cNvPr id="19458" name="Picture 2" descr="Ð ÐµÐ·ÑÐ»ÑÑÐ°Ñ Ð¿Ð¾ÑÑÐºÑ Ð·Ð¾Ð±ÑÐ°Ð¶ÐµÐ½Ñ Ð·Ð° Ð·Ð°Ð¿Ð¸ÑÐ¾Ð¼ &quot;Ð¾ÐºÑÐ°Ð½Ð° ÑÐ°Ð¹ÐºÐ¾&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017" y="1875250"/>
            <a:ext cx="3511974" cy="400973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Ð ÐµÐ·ÑÐ»ÑÑÐ°Ñ Ð¿Ð¾ÑÑÐºÑ Ð·Ð¾Ð±ÑÐ°Ð¶ÐµÐ½Ñ Ð·Ð° Ð·Ð°Ð¿Ð¸ÑÐ¾Ð¼ &quot;Ð´Ð¾ ÑÐ¸Ð²Ð¸Ñ Ð³Ñ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342" y="1507454"/>
            <a:ext cx="3083641" cy="437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90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10 історій для хлопців та </a:t>
            </a:r>
            <a:r>
              <a:rPr lang="en-US" dirty="0" smtClean="0"/>
              <a:t>Terra</a:t>
            </a:r>
            <a:r>
              <a:rPr lang="uk-UA" dirty="0" smtClean="0"/>
              <a:t> </a:t>
            </a:r>
            <a:r>
              <a:rPr lang="uk-UA" dirty="0"/>
              <a:t>і</a:t>
            </a:r>
            <a:r>
              <a:rPr lang="uk-UA" dirty="0" smtClean="0"/>
              <a:t>нклюзія</a:t>
            </a:r>
            <a:endParaRPr lang="uk-UA" dirty="0"/>
          </a:p>
        </p:txBody>
      </p:sp>
      <p:pic>
        <p:nvPicPr>
          <p:cNvPr id="20482" name="Picture 2" descr="Ð ÐµÐ·ÑÐ»ÑÑÐ°Ñ Ð¿Ð¾ÑÑÐºÑ Ð·Ð¾Ð±ÑÐ°Ð¶ÐµÐ½Ñ Ð·Ð° Ð·Ð°Ð¿Ð¸ÑÐ¾Ð¼ &quot;10 ÑÑÑÐ¾ÑÑÐ¹ Ð´Ð»Ñ ÑÐ»Ð¾Ð¿ÑÑÐ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90" y="2000542"/>
            <a:ext cx="2858260" cy="462221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uain.press/_uploads/2018/10/42158429_1719793148147566_2107195132481634304_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8026" y="2000542"/>
            <a:ext cx="3059907" cy="407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5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Щоб інший став своїм…</a:t>
            </a:r>
            <a:br>
              <a:rPr lang="uk-UA" dirty="0" smtClean="0"/>
            </a:br>
            <a:r>
              <a:rPr lang="uk-UA" dirty="0" smtClean="0"/>
              <a:t>2016 (2018)</a:t>
            </a:r>
            <a:endParaRPr lang="uk-UA" dirty="0"/>
          </a:p>
        </p:txBody>
      </p:sp>
      <p:sp>
        <p:nvSpPr>
          <p:cNvPr id="3" name="Объект 2"/>
          <p:cNvSpPr>
            <a:spLocks noGrp="1"/>
          </p:cNvSpPr>
          <p:nvPr>
            <p:ph idx="1"/>
          </p:nvPr>
        </p:nvSpPr>
        <p:spPr/>
        <p:txBody>
          <a:bodyPr/>
          <a:lstStyle/>
          <a:p>
            <a:endParaRPr lang="uk-UA"/>
          </a:p>
        </p:txBody>
      </p:sp>
      <p:pic>
        <p:nvPicPr>
          <p:cNvPr id="1026" name="Picture 2" descr="Ð¤Ð¾ÑÐ¾ - Ð¤ÑÐ¸ÑÑÐ°Ð¹Ð»ÐµÑ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408" y="1680632"/>
            <a:ext cx="3482886" cy="49442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 ÐµÐ·ÑÐ»ÑÑÐ°Ñ Ð¿Ð¾ÑÑÐºÑ Ð·Ð¾Ð±ÑÐ°Ð¶ÐµÐ½Ñ Ð·Ð° Ð·Ð°Ð¿Ð¸ÑÐ¾Ð¼ &quot;ÐºÐ°ÑÑ Ð±ÑÐ°Ð½Ð´Ñ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499" y="2056890"/>
            <a:ext cx="2986870" cy="388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89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Інші та я</a:t>
            </a:r>
            <a:r>
              <a:rPr lang="uk-UA" dirty="0"/>
              <a:t/>
            </a:r>
            <a:br>
              <a:rPr lang="uk-UA" dirty="0"/>
            </a:br>
            <a:r>
              <a:rPr lang="uk-UA" dirty="0" smtClean="0"/>
              <a:t>2016 (2019) </a:t>
            </a:r>
            <a:endParaRPr lang="uk-UA" dirty="0"/>
          </a:p>
        </p:txBody>
      </p:sp>
      <p:sp>
        <p:nvSpPr>
          <p:cNvPr id="3" name="Объект 2"/>
          <p:cNvSpPr>
            <a:spLocks noGrp="1"/>
          </p:cNvSpPr>
          <p:nvPr>
            <p:ph idx="1"/>
          </p:nvPr>
        </p:nvSpPr>
        <p:spPr/>
        <p:txBody>
          <a:bodyPr/>
          <a:lstStyle/>
          <a:p>
            <a:pPr marL="0" indent="0">
              <a:buNone/>
            </a:pPr>
            <a:endParaRPr lang="uk-UA" dirty="0"/>
          </a:p>
        </p:txBody>
      </p:sp>
      <p:pic>
        <p:nvPicPr>
          <p:cNvPr id="1026" name="Picture 2" descr="Ð¤Ð¾ÑÐ¾ - ÐÐ°ÑÑ. L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89" y="2112134"/>
            <a:ext cx="2924513" cy="41516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 ÐµÐ·ÑÐ»ÑÑÐ°Ñ Ð¿Ð¾ÑÑÐºÑ Ð·Ð¾Ð±ÑÐ°Ð¶ÐµÐ½Ñ Ð·Ð° Ð·Ð°Ð¿Ð¸ÑÐ¾Ð¼ &quot;Ð¸Ð±ÐµÐ½ Ð°ÐºÐµÑÐ»Ð¸Ðµ&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869" y="1724661"/>
            <a:ext cx="3761948" cy="429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7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marL="0" indent="0" algn="ctr">
              <a:buNone/>
            </a:pPr>
            <a:r>
              <a:rPr lang="uk-UA" sz="7200" dirty="0" smtClean="0">
                <a:solidFill>
                  <a:schemeClr val="tx2"/>
                </a:solidFill>
              </a:rPr>
              <a:t>Дякую за увагу!</a:t>
            </a:r>
            <a:endParaRPr lang="uk-UA" sz="7200" dirty="0">
              <a:solidFill>
                <a:schemeClr val="tx2"/>
              </a:solidFill>
            </a:endParaRPr>
          </a:p>
        </p:txBody>
      </p:sp>
    </p:spTree>
    <p:extLst>
      <p:ext uri="{BB962C8B-B14F-4D97-AF65-F5344CB8AC3E}">
        <p14:creationId xmlns:p14="http://schemas.microsoft.com/office/powerpoint/2010/main" val="182588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074" name="Picture 2" descr="Результат пошуку зображень за запитом &quot;босх корабль дураков&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4953" y="347729"/>
            <a:ext cx="8873785" cy="594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57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2050" name="Picture 2" descr="Результат пошуку зображень за запитом &quot;брейгель&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595" y="839093"/>
            <a:ext cx="10157628" cy="571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8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Little Lame Prince and his Travelling </a:t>
            </a:r>
            <a:r>
              <a:rPr lang="en-US" dirty="0" smtClean="0"/>
              <a:t>Cloak (1875)</a:t>
            </a:r>
            <a:endParaRPr lang="uk-UA" dirty="0"/>
          </a:p>
        </p:txBody>
      </p:sp>
      <p:pic>
        <p:nvPicPr>
          <p:cNvPr id="4098" name="Picture 2" descr="The Little Lame Pri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093" y="1969204"/>
            <a:ext cx="3146973" cy="31469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091" y="1860997"/>
            <a:ext cx="37242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501" y="749300"/>
            <a:ext cx="9944100" cy="931332"/>
          </a:xfrm>
        </p:spPr>
        <p:txBody>
          <a:bodyPr/>
          <a:lstStyle/>
          <a:p>
            <a:r>
              <a:rPr lang="en-US" dirty="0" smtClean="0"/>
              <a:t/>
            </a:r>
            <a:br>
              <a:rPr lang="en-US" dirty="0" smtClean="0"/>
            </a:br>
            <a:r>
              <a:rPr lang="uk-UA" sz="2800" dirty="0" smtClean="0"/>
              <a:t>Я </a:t>
            </a:r>
            <a:r>
              <a:rPr lang="uk-UA" sz="2800" dirty="0"/>
              <a:t>прислухаюся до звучання кольору, до аромату форми, пробую світло і темряву на </a:t>
            </a:r>
            <a:r>
              <a:rPr lang="uk-UA" sz="2800" dirty="0" smtClean="0"/>
              <a:t>смак</a:t>
            </a:r>
            <a:r>
              <a:rPr lang="en-US" sz="2800" dirty="0" smtClean="0"/>
              <a:t> (2001)</a:t>
            </a:r>
            <a:br>
              <a:rPr lang="en-US" sz="2800" dirty="0" smtClean="0"/>
            </a:br>
            <a:endParaRPr lang="uk-UA" sz="2800" dirty="0"/>
          </a:p>
        </p:txBody>
      </p:sp>
      <p:pic>
        <p:nvPicPr>
          <p:cNvPr id="6146" name="Picture 2" descr="Результат пошуку зображень за запитом &quot;sound of colors&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2119284"/>
            <a:ext cx="3163538" cy="378032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джиммі ліао, звучання кольору, звучание цвета, planet willi, бирта мюллер, бірта міллер, планета вилли, планета віллі, самокат, література про дітей з синдромом дауна, дитячі книжки про інвалідів"/>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013412"/>
            <a:ext cx="8572500" cy="3886200"/>
          </a:xfrm>
          <a:prstGeom prst="rect">
            <a:avLst/>
          </a:prstGeom>
          <a:noFill/>
          <a:ln>
            <a:noFill/>
          </a:ln>
        </p:spPr>
      </p:pic>
    </p:spTree>
    <p:extLst>
      <p:ext uri="{BB962C8B-B14F-4D97-AF65-F5344CB8AC3E}">
        <p14:creationId xmlns:p14="http://schemas.microsoft.com/office/powerpoint/2010/main" val="115161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«Тисячі вух</a:t>
            </a:r>
            <a:r>
              <a:rPr lang="uk-UA" dirty="0" smtClean="0"/>
              <a:t>» (2015):</a:t>
            </a:r>
            <a:r>
              <a:rPr lang="uk-UA" dirty="0"/>
              <a:t> дійсно глухими є ті, хто не хочуть розуміти інших</a:t>
            </a:r>
          </a:p>
        </p:txBody>
      </p:sp>
      <p:pic>
        <p:nvPicPr>
          <p:cNvPr id="4" name="Объект 3" descr="мігель гаярдо, марія і я, аутизм, Mils Orejas, Eliza Woloson, My Friend Isabelle, джиммі ліао, звучання кольору, звучание цвета, planet willi, бирта мюллер, бірта міллер, планета вилли, планета віллі, самокат, література про дітей з синдромом дауна, дитячі книжки про інвалідів">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7156" y="2717800"/>
            <a:ext cx="3416300" cy="3416300"/>
          </a:xfrm>
          <a:prstGeom prst="rect">
            <a:avLst/>
          </a:prstGeom>
          <a:noFill/>
          <a:ln>
            <a:noFill/>
          </a:ln>
        </p:spPr>
      </p:pic>
      <p:pic>
        <p:nvPicPr>
          <p:cNvPr id="5" name="Рисунок 4" descr="Mils Orejas, Eliza Woloson, My Friend Isabelle, джиммі ліао, звучання кольору, звучание цвета, planet willi, бирта мюллер, бірта міллер, планета вилли, планета віллі, самокат, література про дітей з синдромом дауна, дитячі книжки про інвалідів">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901700" y="1947332"/>
            <a:ext cx="7829550" cy="3658130"/>
          </a:xfrm>
          <a:prstGeom prst="rect">
            <a:avLst/>
          </a:prstGeom>
          <a:noFill/>
          <a:ln>
            <a:noFill/>
          </a:ln>
        </p:spPr>
      </p:pic>
    </p:spTree>
    <p:extLst>
      <p:ext uri="{BB962C8B-B14F-4D97-AF65-F5344CB8AC3E}">
        <p14:creationId xmlns:p14="http://schemas.microsoft.com/office/powerpoint/2010/main" val="442403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Віллі</a:t>
            </a:r>
            <a:r>
              <a:rPr lang="ru-RU" dirty="0"/>
              <a:t> </a:t>
            </a:r>
            <a:r>
              <a:rPr lang="ru-RU" dirty="0" err="1"/>
              <a:t>зовсім</a:t>
            </a:r>
            <a:r>
              <a:rPr lang="ru-RU" dirty="0"/>
              <a:t> не </a:t>
            </a:r>
            <a:r>
              <a:rPr lang="ru-RU" dirty="0" err="1"/>
              <a:t>обов’язково</a:t>
            </a:r>
            <a:r>
              <a:rPr lang="ru-RU" dirty="0"/>
              <a:t> </a:t>
            </a:r>
            <a:r>
              <a:rPr lang="ru-RU" dirty="0" err="1"/>
              <a:t>щось</a:t>
            </a:r>
            <a:r>
              <a:rPr lang="ru-RU" dirty="0"/>
              <a:t> </a:t>
            </a:r>
            <a:r>
              <a:rPr lang="ru-RU" dirty="0" err="1"/>
              <a:t>уміти</a:t>
            </a:r>
            <a:r>
              <a:rPr lang="ru-RU" dirty="0"/>
              <a:t> — </a:t>
            </a:r>
            <a:r>
              <a:rPr lang="ru-RU" dirty="0" err="1"/>
              <a:t>його</a:t>
            </a:r>
            <a:r>
              <a:rPr lang="ru-RU" dirty="0"/>
              <a:t> </a:t>
            </a:r>
            <a:r>
              <a:rPr lang="ru-RU" dirty="0" err="1"/>
              <a:t>люблять</a:t>
            </a:r>
            <a:r>
              <a:rPr lang="ru-RU" dirty="0"/>
              <a:t> просто так</a:t>
            </a:r>
            <a:r>
              <a:rPr lang="ru-RU" dirty="0" smtClean="0"/>
              <a:t>! (2012) </a:t>
            </a:r>
            <a:endParaRPr lang="uk-UA" dirty="0"/>
          </a:p>
        </p:txBody>
      </p:sp>
      <p:pic>
        <p:nvPicPr>
          <p:cNvPr id="5122" name="Picture 2" descr="Результат пошуку зображень за запитом &quot;planet willi&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909" y="2159000"/>
            <a:ext cx="4145995" cy="3416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Результат пошуку зображень за запитом &quot;planet willi&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199" y="1874788"/>
            <a:ext cx="5711825" cy="461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94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4345</TotalTime>
  <Words>391</Words>
  <Application>Microsoft Office PowerPoint</Application>
  <PresentationFormat>Широкоэкранный</PresentationFormat>
  <Paragraphs>43</Paragraphs>
  <Slides>39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39</vt:i4>
      </vt:variant>
    </vt:vector>
  </HeadingPairs>
  <TitlesOfParts>
    <vt:vector size="43" baseType="lpstr">
      <vt:lpstr>Arial</vt:lpstr>
      <vt:lpstr>Century Gothic</vt:lpstr>
      <vt:lpstr>Wingdings 3</vt:lpstr>
      <vt:lpstr>Ион (конференц-зал)</vt:lpstr>
      <vt:lpstr>Інклюзивна література: від поразок до перемог</vt:lpstr>
      <vt:lpstr>інший</vt:lpstr>
      <vt:lpstr>Початок… 1819                1826                       1875</vt:lpstr>
      <vt:lpstr>Презентация PowerPoint</vt:lpstr>
      <vt:lpstr>Презентация PowerPoint</vt:lpstr>
      <vt:lpstr>The Little Lame Prince and his Travelling Cloak (1875)</vt:lpstr>
      <vt:lpstr> Я прислухаюся до звучання кольору, до аромату форми, пробую світло і темряву на смак (2001) </vt:lpstr>
      <vt:lpstr>«Тисячі вух» (2015): дійсно глухими є ті, хто не хочуть розуміти інших</vt:lpstr>
      <vt:lpstr>Віллі зовсім не обов’язково щось уміти — його люблять просто так! (2012) </vt:lpstr>
      <vt:lpstr>Життя веселіше з такими друзями, як Ізабель (2003) </vt:lpstr>
      <vt:lpstr>Вона дуже схожа на принцесу. Зазвичай принцеси теж нічого не роблять. Вони мають просто собі сидіти і бути красивими. Просто тому що.  (2010)</vt:lpstr>
      <vt:lpstr>Коли вада перетворюється на суперсилу (2014)</vt:lpstr>
      <vt:lpstr>Українські переклади</vt:lpstr>
      <vt:lpstr>Бог роздає свої дари, навіть ті, які всі відкидають 2001 (2013)</vt:lpstr>
      <vt:lpstr>Бути собою і бути крутим 2014 (2017) </vt:lpstr>
      <vt:lpstr>люди без обличчя</vt:lpstr>
      <vt:lpstr>Думкам потрібні слова. Словам потрібен голос 2010 (2018)</vt:lpstr>
      <vt:lpstr>Ламання законів логіки таке страшне і нестерпне для тебе 2014 (2018)</vt:lpstr>
      <vt:lpstr>Будь ласка, скажіть проф. Немурові не дратуватися так, коли люди з нього сміються, й він матиме багато друзів. Дуже легко мати друзів, коли люди з тебе сміються. 1959</vt:lpstr>
      <vt:lpstr>“I think people believe in heaven because they don't like the idea of dying, because they want to carry on living and they don't like the idea that other people will move into their house and put their things into the rubbish.” 2003 (2010)</vt:lpstr>
      <vt:lpstr>Найбільший ризик – не ризикнути  2014 (2017) </vt:lpstr>
      <vt:lpstr>В ті часи, коли я вперше усвідомила, що, можливо, насправді не існую  2017 (2018) </vt:lpstr>
      <vt:lpstr>Людяність, любов і світло у пітьмі  2014 (2016) </vt:lpstr>
      <vt:lpstr>Моя подорож крізь пекло, аби стати тією людиною, якою я мав стати 2014 (2017)</vt:lpstr>
      <vt:lpstr>Господь не помиляється, коли допускає зачаття та появу на світ таких дітей. 2007 (2016)</vt:lpstr>
      <vt:lpstr>Ходяча геніальна катастрофа 2018</vt:lpstr>
      <vt:lpstr>Український контекст</vt:lpstr>
      <vt:lpstr>Візок і крила  2017</vt:lpstr>
      <vt:lpstr>Поважати та любити 2018</vt:lpstr>
      <vt:lpstr>Сенсаційна історія успіху! 2015</vt:lpstr>
      <vt:lpstr>Що робити з тим, що ти маєш 2015</vt:lpstr>
      <vt:lpstr>Страждаєш, бо не можеш ходити?.. 2017</vt:lpstr>
      <vt:lpstr>Життя у тиші 2015</vt:lpstr>
      <vt:lpstr>Люди-скарби 2017</vt:lpstr>
      <vt:lpstr>Наївність, чистота, беззахисність 2015</vt:lpstr>
      <vt:lpstr>10 історій для хлопців та Terra інклюзія</vt:lpstr>
      <vt:lpstr>Щоб інший став своїм… 2016 (2018)</vt:lpstr>
      <vt:lpstr>Інші та я 2016 (2019)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(НЕ)такий герой сучасної літератури</dc:title>
  <dc:creator>OLJA</dc:creator>
  <cp:lastModifiedBy>OLJA</cp:lastModifiedBy>
  <cp:revision>30</cp:revision>
  <dcterms:created xsi:type="dcterms:W3CDTF">2017-10-28T21:09:43Z</dcterms:created>
  <dcterms:modified xsi:type="dcterms:W3CDTF">2019-09-08T21:03:49Z</dcterms:modified>
</cp:coreProperties>
</file>