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29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2"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CF3625B-9A3A-43AC-8294-71E364228C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F5681645-068A-4042-9AFE-09E8EB59CCB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7679207-A87A-4CFF-B7B7-E0592189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DB8ABB4-E6B4-4379-B2BE-DC84F3F3DA12}"/>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3B74B79B-4C5A-4DDF-9561-BF8198636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E098A3-1EC1-4812-AB2A-635402F1A9A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38040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4FB091-343B-4994-984A-94008102CC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4FBA854-DE17-4A82-BB16-8F8E8453883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B7546C-339C-410D-8AA5-7D5495264D5F}"/>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4A36C80D-5B4B-4931-9714-0CED594150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F16F9A-2902-4FEE-B09D-66DCA3292BC9}"/>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6153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397DD9B-BB0B-4D9E-9B40-72AC6B39203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FE2E8DF-4CED-42CE-882D-F9E9308D8D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509221-D3F3-4E2B-B5EC-6B3DB0F456DA}"/>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B7811325-C4DB-4238-8DCF-6DAE245374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B1B065A-ADA0-4434-93EB-DED66BCE393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6649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38671-567D-4769-843B-79B8E7BB45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330FBE7-5A52-4BAF-BEF0-44C535D044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F461D3-255D-4B2B-8247-0101257BDCE4}"/>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C363D0FF-11F2-4C99-A714-32A02C7B10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58F7BC-FBFC-4A9A-8974-82B6610F2E1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480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244B4D-70B5-4533-AFF5-46D5D388A2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B2F803B-55F6-45DD-81A4-EC8E09917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4858936-D867-424C-A46C-A1D2A1E3893F}"/>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4C629DBD-49FF-4712-B368-33C87D173B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93FAE2-4C26-4CB1-82AD-621DD9C1775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7371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733D00-00DC-4D1E-93DF-6713B1E546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381FE3-18A1-4993-B6A0-458641DFFC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284AC88-938B-47A4-9D5C-6B4A55215D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9D0BC2A-1993-4EF0-8316-82FF151A9AB2}"/>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1CB52811-459B-4778-936F-D51A6DE265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76FE9B6-1C3A-4A92-A8D2-037E0595FA1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9815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3CA7AD-D61C-4C46-A21B-0B7FF9C8A7D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FAC000-6967-427A-8A23-6A3B0872C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5B83D57-C9D8-400A-A73A-5B9BB2F0B0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CE1D348-E6F9-476C-8EC5-F561EC804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9361DDE-91FE-4B84-993E-981A9C06F79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DC08B31-4A92-4CEF-8431-CFAD2E026DA4}"/>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8" name="Нижний колонтитул 7">
            <a:extLst>
              <a:ext uri="{FF2B5EF4-FFF2-40B4-BE49-F238E27FC236}">
                <a16:creationId xmlns:a16="http://schemas.microsoft.com/office/drawing/2014/main" id="{5FB3028D-A432-4E47-A4FF-B4575E49A7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553AD29-2029-4B6B-8CEA-D4ECE141BAEE}"/>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9617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86F02B-29F6-41E7-AE66-3E6055CA7F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DA5423F-C8A3-4407-AE74-0C5FDF3742A0}"/>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4" name="Нижний колонтитул 3">
            <a:extLst>
              <a:ext uri="{FF2B5EF4-FFF2-40B4-BE49-F238E27FC236}">
                <a16:creationId xmlns:a16="http://schemas.microsoft.com/office/drawing/2014/main" id="{80D5B0B1-DCA6-424F-AAB2-6A53F761EC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BDFA0CF-4CC1-4C8B-ACEE-1ACD7BF7FD47}"/>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568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3B7B0FD-D962-464A-AF2D-75A209D48FF1}"/>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3" name="Нижний колонтитул 2">
            <a:extLst>
              <a:ext uri="{FF2B5EF4-FFF2-40B4-BE49-F238E27FC236}">
                <a16:creationId xmlns:a16="http://schemas.microsoft.com/office/drawing/2014/main" id="{85B445B3-4AD9-4F8E-9A1C-A2A5D8CD54E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66C0ACE-8666-4B00-B9A3-BE7D860C34C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57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A9366-1E6B-4DED-AB84-CB9BFD29FE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10B79AE-D7DD-4DF2-8BFA-9F299C5DF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8A19E52-2034-4B05-8031-69F37B0D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CD3C7EE-3229-4D58-A033-F9437AA811A3}"/>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573F1F2F-2014-4342-B561-F2D338BB6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96278C6-F26A-4714-9DF4-7B2295F4D32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4067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17F30E-EAB4-4FFF-A5BE-EBA402C0F8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E54B764-C2FC-48D4-99EC-857D06045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796B4C5-8579-4E78-AA14-C39FF662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C21738F-E836-492D-B017-E2E19C395531}"/>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573E8588-3877-4324-A10F-48860DF8D1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AF00A4E-7674-4B09-BEEE-5A35A4D435C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3921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790EDF-D2E0-43A3-8BC3-0BB5DE8CD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B1D1257-A0B5-4677-9E0B-743B6599F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488DCC-7F92-430F-A345-B9888138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3F0FEAA8-3BC9-4215-90A7-5809F1127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3F83351-2FB2-46AE-A679-53CEA3A35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DB63-62AE-4819-A199-544198B001E2}" type="slidenum">
              <a:rPr lang="ru-RU" smtClean="0"/>
              <a:t>‹#›</a:t>
            </a:fld>
            <a:endParaRPr lang="ru-RU"/>
          </a:p>
        </p:txBody>
      </p:sp>
      <p:pic>
        <p:nvPicPr>
          <p:cNvPr id="8" name="Рисунок 7">
            <a:extLst>
              <a:ext uri="{FF2B5EF4-FFF2-40B4-BE49-F238E27FC236}">
                <a16:creationId xmlns:a16="http://schemas.microsoft.com/office/drawing/2014/main" id="{59B38056-6EDF-4E2F-81C2-7D13F32CE3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43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651209-8BC2-4E21-A5DD-C64BFB8E0C0A}"/>
              </a:ext>
            </a:extLst>
          </p:cNvPr>
          <p:cNvSpPr>
            <a:spLocks noGrp="1"/>
          </p:cNvSpPr>
          <p:nvPr>
            <p:ph type="ctrTitle"/>
          </p:nvPr>
        </p:nvSpPr>
        <p:spPr>
          <a:xfrm>
            <a:off x="2205872" y="1875935"/>
            <a:ext cx="7780256" cy="2516076"/>
          </a:xfrm>
        </p:spPr>
        <p:txBody>
          <a:bodyPr>
            <a:normAutofit fontScale="90000"/>
          </a:bodyPr>
          <a:lstStyle/>
          <a:p>
            <a:r>
              <a:rPr lang="uk-UA" sz="4800" b="1" dirty="0">
                <a:latin typeface="Arial" panose="020B0604020202020204" pitchFamily="34" charset="0"/>
                <a:cs typeface="Arial" panose="020B0604020202020204" pitchFamily="34" charset="0"/>
              </a:rPr>
              <a:t>Тема 8. Надання електронних послуг та електронна взаємодія органів публічної влади</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2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Єдина система електронної взаємодії</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2657138"/>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Таким чином, електронна взаємодія означає переведення в електронну форму сукупності процесів, пов’язаних зі створенням, обробленням, відправленням, передаванням, одержанням, зберіганням, використанням та знищенням електронних документів або повідомлень, з наданням таким процесам юридичної значимості та правової сили.</a:t>
            </a:r>
          </a:p>
          <a:p>
            <a:pPr indent="450215" algn="just">
              <a:spcAft>
                <a:spcPts val="800"/>
              </a:spcAft>
            </a:pPr>
            <a:r>
              <a:rPr lang="uk-UA" sz="2000" dirty="0">
                <a:effectLst/>
                <a:ea typeface="Calibri" panose="020F0502020204030204" pitchFamily="34" charset="0"/>
                <a:cs typeface="Times New Roman" panose="02020603050405020304" pitchFamily="18" charset="0"/>
              </a:rPr>
              <a:t>Забезпечення роботи електронного уряду неможливе без застосування механізмів електронної взаємодії органів публічної влади за єдиними правилами. При цьому інформаційні системи органів публічної влади мають взаємодіяти між собою, обмінюючись необхідною інформацією в автоматичному (автоматизованому) режимі.</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074" name="Picture 2" descr="УДЦР впроваджує нову систему електронного документообігу | Українські Новини">
            <a:extLst>
              <a:ext uri="{FF2B5EF4-FFF2-40B4-BE49-F238E27FC236}">
                <a16:creationId xmlns:a16="http://schemas.microsoft.com/office/drawing/2014/main" id="{48EC05BF-A194-4BA1-8535-8F2C809B7D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 b="10500"/>
          <a:stretch/>
        </p:blipFill>
        <p:spPr bwMode="auto">
          <a:xfrm>
            <a:off x="7212684" y="4295903"/>
            <a:ext cx="4014079" cy="222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16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Єдина система електронної взаємодії</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401205"/>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Єдина система електронної взаємодії</a:t>
            </a:r>
            <a:r>
              <a:rPr lang="uk-UA" sz="2000" dirty="0">
                <a:effectLst/>
                <a:ea typeface="Calibri" panose="020F0502020204030204" pitchFamily="34" charset="0"/>
                <a:cs typeface="Times New Roman" panose="02020603050405020304" pitchFamily="18" charset="0"/>
              </a:rPr>
              <a:t> – інформаційно-телекомунікаційна система, яка забезпечує обмін електронними повідомленнями між суб’єктами електронної взаємодії. Електронне повідомлення – сукупність даних з визначеною структурою, складом елементів та атрибутів, що може бути відтворена, збережена та оброблена інформаційними або інформаційно-телекомунікаційними системами суб’єктів електронної взаємодії.</a:t>
            </a:r>
          </a:p>
          <a:p>
            <a:pPr indent="450215" algn="just">
              <a:spcAft>
                <a:spcPts val="800"/>
              </a:spcAft>
            </a:pPr>
            <a:r>
              <a:rPr lang="uk-UA" sz="2000" dirty="0">
                <a:effectLst/>
                <a:ea typeface="Calibri" panose="020F0502020204030204" pitchFamily="34" charset="0"/>
                <a:cs typeface="Times New Roman" panose="02020603050405020304" pitchFamily="18" charset="0"/>
              </a:rPr>
              <a:t>Єдина система електронної взаємодії є ключовим елементом для впровадження в Україні електронного урядування. Упровадження цієї системи дозволить:</a:t>
            </a:r>
          </a:p>
          <a:p>
            <a:pPr indent="450215" algn="just">
              <a:spcAft>
                <a:spcPts val="800"/>
              </a:spcAft>
            </a:pPr>
            <a:r>
              <a:rPr lang="uk-UA" sz="2000" dirty="0">
                <a:effectLst/>
                <a:ea typeface="Calibri" panose="020F0502020204030204" pitchFamily="34" charset="0"/>
                <a:cs typeface="Times New Roman" panose="02020603050405020304" pitchFamily="18" charset="0"/>
              </a:rPr>
              <a:t>1) значно підвищити якість і оперативність роботи органів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2) запровадити електронні адміністративні послуги;</a:t>
            </a:r>
          </a:p>
          <a:p>
            <a:pPr indent="450215" algn="just">
              <a:spcAft>
                <a:spcPts val="800"/>
              </a:spcAft>
            </a:pPr>
            <a:r>
              <a:rPr lang="uk-UA" sz="2000" dirty="0">
                <a:effectLst/>
                <a:ea typeface="Calibri" panose="020F0502020204030204" pitchFamily="34" charset="0"/>
                <a:cs typeface="Times New Roman" panose="02020603050405020304" pitchFamily="18" charset="0"/>
              </a:rPr>
              <a:t>3) відкрити доступ до реєстрів та баз даних органів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4) зменшити можливості для корупційних та інших зловживань;</a:t>
            </a:r>
          </a:p>
          <a:p>
            <a:pPr indent="450215" algn="just">
              <a:spcAft>
                <a:spcPts val="800"/>
              </a:spcAft>
            </a:pPr>
            <a:r>
              <a:rPr lang="uk-UA" sz="2000" dirty="0">
                <a:effectLst/>
                <a:ea typeface="Calibri" panose="020F0502020204030204" pitchFamily="34" charset="0"/>
                <a:cs typeface="Times New Roman" panose="02020603050405020304" pitchFamily="18" charset="0"/>
              </a:rPr>
              <a:t>5) значно спростити адміністративні процедури і </a:t>
            </a:r>
            <a:r>
              <a:rPr lang="uk-UA" sz="2000" dirty="0" err="1">
                <a:effectLst/>
                <a:ea typeface="Calibri" panose="020F0502020204030204" pitchFamily="34" charset="0"/>
                <a:cs typeface="Times New Roman" panose="02020603050405020304" pitchFamily="18" charset="0"/>
              </a:rPr>
              <a:t>дебюрократизувати</a:t>
            </a:r>
            <a:r>
              <a:rPr lang="uk-UA" sz="2000" dirty="0">
                <a:effectLst/>
                <a:ea typeface="Calibri" panose="020F0502020204030204" pitchFamily="34" charset="0"/>
                <a:cs typeface="Times New Roman" panose="02020603050405020304" pitchFamily="18" charset="0"/>
              </a:rPr>
              <a:t> роботу влади.</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25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1631216"/>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Всесвітньовідома компанія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постійно розширюється і створює нові і нові продукти, слідкуючи за світовими тенденціями. Натепер список сервісів налічує більш ніж 40. Далі у таблиці вказані найбільш популярні продукті та сервіси, які можна використовувати в органах державного управління та місцевого самоврядування, у тому числі з метою забезпечення електронної взаємодії публічних службовців.</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100" name="Picture 4" descr="Не работает Гугл. Текущие проблемы и статус. | Downdetector">
            <a:extLst>
              <a:ext uri="{FF2B5EF4-FFF2-40B4-BE49-F238E27FC236}">
                <a16:creationId xmlns:a16="http://schemas.microsoft.com/office/drawing/2014/main" id="{ECCDF876-4242-4E8B-ABD6-788B491B2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239" y="3693492"/>
            <a:ext cx="4299899" cy="151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6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2E26759E-1FAD-41E6-B612-39C0405EBFE8}"/>
              </a:ext>
            </a:extLst>
          </p:cNvPr>
          <p:cNvPicPr/>
          <p:nvPr/>
        </p:nvPicPr>
        <p:blipFill rotWithShape="1">
          <a:blip r:embed="rId2"/>
          <a:srcRect l="46685" t="35780" r="24577" b="20140"/>
          <a:stretch/>
        </p:blipFill>
        <p:spPr bwMode="auto">
          <a:xfrm>
            <a:off x="2821953" y="1064974"/>
            <a:ext cx="6548093" cy="56912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561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2554545"/>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Основною перевагою показаних програмних продуктів і сервісів є те, що більшість з них абсолютно є безплатні. Деякі з них мають платні розширення та послуги, які зазвичай необхідні лише для професійного використання. Інша перевага – це зручність. Переважна кількість програмних продуктів та сервісів працюють на більшості пристроїв, їх мобільні версії синхронізуються зі стаціонарними. У цьому випадку, у публічних службовців уся інформація завжди знаходиться «під рукою». Третя перевага перед програмними продуктами інших компаній – це простота використання, взаємозв’язок між собою та великий функціонал. Розглянемо наведені у таблиці продукти більш детально.</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Picture 2" descr="У роботі сервісів Google стався збій - LDaily">
            <a:extLst>
              <a:ext uri="{FF2B5EF4-FFF2-40B4-BE49-F238E27FC236}">
                <a16:creationId xmlns:a16="http://schemas.microsoft.com/office/drawing/2014/main" id="{EBE3ACE0-4C62-4D3F-BB4B-CD93E9BD7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298" y="4093591"/>
            <a:ext cx="4205091" cy="2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19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914166"/>
          </a:xfrm>
          <a:prstGeom prst="rect">
            <a:avLst/>
          </a:prstGeom>
          <a:noFill/>
        </p:spPr>
        <p:txBody>
          <a:bodyPr wrap="square" rtlCol="0">
            <a:spAutoFit/>
          </a:bodyPr>
          <a:lstStyle/>
          <a:p>
            <a:pPr indent="450215" algn="just">
              <a:spcAft>
                <a:spcPts val="800"/>
              </a:spcAft>
            </a:pPr>
            <a:r>
              <a:rPr lang="uk-UA" sz="2000" b="1" i="1" dirty="0" err="1">
                <a:effectLst/>
                <a:ea typeface="Calibri" panose="020F0502020204030204" pitchFamily="34" charset="0"/>
                <a:cs typeface="Times New Roman" panose="02020603050405020304" pitchFamily="18" charset="0"/>
              </a:rPr>
              <a:t>Google</a:t>
            </a:r>
            <a:r>
              <a:rPr lang="uk-UA" sz="2000" b="1" i="1" dirty="0">
                <a:effectLst/>
                <a:ea typeface="Calibri" panose="020F0502020204030204" pitchFamily="34" charset="0"/>
                <a:cs typeface="Times New Roman" panose="02020603050405020304" pitchFamily="18" charset="0"/>
              </a:rPr>
              <a:t> Пошта.</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Gmail</a:t>
            </a:r>
            <a:r>
              <a:rPr lang="uk-UA" sz="2000" dirty="0">
                <a:effectLst/>
                <a:ea typeface="Calibri" panose="020F0502020204030204" pitchFamily="34" charset="0"/>
                <a:cs typeface="Times New Roman" panose="02020603050405020304" pitchFamily="18" charset="0"/>
              </a:rPr>
              <a:t> – це величезні можливості електронного листування в одному сервісі. Працюючи з іншими програмними продуктами він розширюється до багатостороннього засобу спілкування.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Важливі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Групи надають можливість абсолютно безкоштовно створити розсилку між певними групами публічних службовців, наприклад, для обговорення проблеми або тематики майбутньої зустрічі. Такою групою легко керувати, адже там існує багато налаштувань, декілька рівнів управління, фільтри, різні способи додавання нових учасників. Група має визначене ім’я та різні рівні доступу, при яких листи можуть надсилатися будь-яким членом групи, відповідальними особами або лише модераторами.</a:t>
            </a:r>
          </a:p>
          <a:p>
            <a:pPr indent="450215" algn="just">
              <a:spcAft>
                <a:spcPts val="800"/>
              </a:spcAft>
            </a:pPr>
            <a:r>
              <a:rPr lang="uk-UA" sz="2000" dirty="0">
                <a:effectLst/>
                <a:ea typeface="Calibri" panose="020F0502020204030204" pitchFamily="34" charset="0"/>
                <a:cs typeface="Times New Roman" panose="02020603050405020304" pitchFamily="18" charset="0"/>
              </a:rPr>
              <a:t>Різновид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пошти – </a:t>
            </a:r>
            <a:r>
              <a:rPr lang="uk-UA" sz="2000" dirty="0" err="1">
                <a:effectLst/>
                <a:ea typeface="Calibri" panose="020F0502020204030204" pitchFamily="34" charset="0"/>
                <a:cs typeface="Times New Roman" panose="02020603050405020304" pitchFamily="18" charset="0"/>
              </a:rPr>
              <a:t>Hangouts</a:t>
            </a:r>
            <a:r>
              <a:rPr lang="uk-UA" sz="2000" dirty="0">
                <a:effectLst/>
                <a:ea typeface="Calibri" panose="020F0502020204030204" pitchFamily="34" charset="0"/>
                <a:cs typeface="Times New Roman" panose="02020603050405020304" pitchFamily="18" charset="0"/>
              </a:rPr>
              <a:t> – являє собою чат, що прив’язаний до пошти та має адресу https://hangouts.google.com. За його допомогою можна також переписуватися з одним або багатьма службовцями та безпосередньо на робочих місцях організовувати безкоштовні відео-дзвінки. При такій взаємодії публічні службовці підключаються за допомогою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пошти. Існує також можливість взаємодіяти між собою за допомогою листування зі зручного програмного додатку що знаходиться на мобільному пристрої.</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71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606389"/>
          </a:xfrm>
          <a:prstGeom prst="rect">
            <a:avLst/>
          </a:prstGeom>
          <a:noFill/>
        </p:spPr>
        <p:txBody>
          <a:bodyPr wrap="square" rtlCol="0">
            <a:spAutoFit/>
          </a:bodyPr>
          <a:lstStyle/>
          <a:p>
            <a:pPr indent="450215" algn="just">
              <a:spcAft>
                <a:spcPts val="800"/>
              </a:spcAft>
            </a:pPr>
            <a:r>
              <a:rPr lang="uk-UA" sz="2000" b="1" i="1" dirty="0" err="1">
                <a:effectLst/>
                <a:ea typeface="Calibri" panose="020F0502020204030204" pitchFamily="34" charset="0"/>
                <a:cs typeface="Times New Roman" panose="02020603050405020304" pitchFamily="18" charset="0"/>
              </a:rPr>
              <a:t>Google</a:t>
            </a:r>
            <a:r>
              <a:rPr lang="uk-UA" sz="2000" b="1" i="1" dirty="0">
                <a:effectLst/>
                <a:ea typeface="Calibri" panose="020F0502020204030204" pitchFamily="34" charset="0"/>
                <a:cs typeface="Times New Roman" panose="02020603050405020304" pitchFamily="18" charset="0"/>
              </a:rPr>
              <a:t> Календар.</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Календар є також важливим компонентом, що інтегрований у </a:t>
            </a:r>
            <a:r>
              <a:rPr lang="uk-UA" sz="2000" dirty="0" err="1">
                <a:effectLst/>
                <a:ea typeface="Calibri" panose="020F0502020204030204" pitchFamily="34" charset="0"/>
                <a:cs typeface="Times New Roman" panose="02020603050405020304" pitchFamily="18" charset="0"/>
              </a:rPr>
              <a:t>Gmail</a:t>
            </a:r>
            <a:r>
              <a:rPr lang="uk-UA" sz="2000" dirty="0">
                <a:effectLst/>
                <a:ea typeface="Calibri" panose="020F0502020204030204" pitchFamily="34" charset="0"/>
                <a:cs typeface="Times New Roman" panose="02020603050405020304" pitchFamily="18" charset="0"/>
              </a:rPr>
              <a:t> та має адресу https://www.google. </a:t>
            </a:r>
            <a:r>
              <a:rPr lang="uk-UA" sz="2000" dirty="0" err="1">
                <a:effectLst/>
                <a:ea typeface="Calibri" panose="020F0502020204030204" pitchFamily="34" charset="0"/>
                <a:cs typeface="Times New Roman" panose="02020603050405020304" pitchFamily="18" charset="0"/>
              </a:rPr>
              <a:t>com</a:t>
            </a:r>
            <a:r>
              <a:rPr lang="uk-UA" sz="2000" dirty="0">
                <a:effectLst/>
                <a:ea typeface="Calibri" panose="020F0502020204030204" pitchFamily="34" charset="0"/>
                <a:cs typeface="Times New Roman" panose="02020603050405020304" pitchFamily="18" charset="0"/>
              </a:rPr>
              <a:t>/</a:t>
            </a:r>
            <a:r>
              <a:rPr lang="uk-UA" sz="2000" dirty="0" err="1">
                <a:effectLst/>
                <a:ea typeface="Calibri" panose="020F0502020204030204" pitchFamily="34" charset="0"/>
                <a:cs typeface="Times New Roman" panose="02020603050405020304" pitchFamily="18" charset="0"/>
              </a:rPr>
              <a:t>calendar</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a:effectLst/>
                <a:ea typeface="Calibri" panose="020F0502020204030204" pitchFamily="34" charset="0"/>
                <a:cs typeface="Times New Roman" panose="02020603050405020304" pitchFamily="18" charset="0"/>
              </a:rPr>
              <a:t>Взаємодія між публічними службовцями під час використання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календаря можливо лише за умови, що всі співробітники мають пошту </a:t>
            </a:r>
            <a:r>
              <a:rPr lang="uk-UA" sz="2000" dirty="0" err="1">
                <a:effectLst/>
                <a:ea typeface="Calibri" panose="020F0502020204030204" pitchFamily="34" charset="0"/>
                <a:cs typeface="Times New Roman" panose="02020603050405020304" pitchFamily="18" charset="0"/>
              </a:rPr>
              <a:t>Gmail</a:t>
            </a:r>
            <a:r>
              <a:rPr lang="uk-UA" sz="2000" dirty="0">
                <a:effectLst/>
                <a:ea typeface="Calibri" panose="020F0502020204030204" pitchFamily="34" charset="0"/>
                <a:cs typeface="Times New Roman" panose="02020603050405020304" pitchFamily="18" charset="0"/>
              </a:rPr>
              <a:t>. За його допомогою публічним службовцям можна переглядати найближчі події, зустрічі та наради, які відбуваються періодично або </a:t>
            </a:r>
            <a:r>
              <a:rPr lang="uk-UA" sz="2000" dirty="0" err="1">
                <a:effectLst/>
                <a:ea typeface="Calibri" panose="020F0502020204030204" pitchFamily="34" charset="0"/>
                <a:cs typeface="Times New Roman" panose="02020603050405020304" pitchFamily="18" charset="0"/>
              </a:rPr>
              <a:t>разово</a:t>
            </a:r>
            <a:r>
              <a:rPr lang="uk-UA" sz="2000" dirty="0">
                <a:effectLst/>
                <a:ea typeface="Calibri" panose="020F0502020204030204" pitchFamily="34" charset="0"/>
                <a:cs typeface="Times New Roman" panose="02020603050405020304" pitchFamily="18" charset="0"/>
              </a:rPr>
              <a:t> та приймати рішення відносно вільного часу своїх колег у майбутньому.</a:t>
            </a:r>
          </a:p>
          <a:p>
            <a:pPr indent="450215" algn="just">
              <a:spcAft>
                <a:spcPts val="800"/>
              </a:spcAft>
            </a:pPr>
            <a:r>
              <a:rPr lang="uk-UA" sz="2000" dirty="0">
                <a:effectLst/>
                <a:ea typeface="Calibri" panose="020F0502020204030204" pitchFamily="34" charset="0"/>
                <a:cs typeface="Times New Roman" panose="02020603050405020304" pitchFamily="18" charset="0"/>
              </a:rPr>
              <a:t>Взаємодія між публічними службовцями під час використання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календаря полягає у тому, що певні дати можуть переглядатися, редагуватися і навіть вилучатися іншими співробітниками – усе це доступно через налаштування на сторінці Календаря, розташованій у тому ж місці, що й налаштування пошти на сторінці </a:t>
            </a:r>
            <a:r>
              <a:rPr lang="uk-UA" sz="2000" dirty="0" err="1">
                <a:effectLst/>
                <a:ea typeface="Calibri" panose="020F0502020204030204" pitchFamily="34" charset="0"/>
                <a:cs typeface="Times New Roman" panose="02020603050405020304" pitchFamily="18" charset="0"/>
              </a:rPr>
              <a:t>Gmail</a:t>
            </a:r>
            <a:r>
              <a:rPr lang="uk-UA" sz="2000" dirty="0">
                <a:effectLst/>
                <a:ea typeface="Calibri" panose="020F0502020204030204" pitchFamily="34" charset="0"/>
                <a:cs typeface="Times New Roman" panose="02020603050405020304" pitchFamily="18" charset="0"/>
              </a:rPr>
              <a:t>. Відповідальна особа у групі службовців може надати доступ до його календаря або створити новий календар для певної мети. Надати доступ до календаря іншим службовцям так само просто, як і до Документів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необхідно додати електронну адресу співробітника, якій необхідно надавати доступ.</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6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401205"/>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Календар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має два види нагадувань: шляхом розсилки електронної пошти в певний час перед подією або показуючи його у віконці в правому нижньому кутку. Рекомендується обрати функцію нагадування за допомогою електронної скриньки, так як вона сумісна з багатьма браузерами і зручна для публічних службовців.</a:t>
            </a:r>
          </a:p>
          <a:p>
            <a:pPr indent="450215" algn="just">
              <a:spcAft>
                <a:spcPts val="800"/>
              </a:spcAft>
            </a:pPr>
            <a:r>
              <a:rPr lang="uk-UA" sz="2000" dirty="0">
                <a:effectLst/>
                <a:ea typeface="Calibri" panose="020F0502020204030204" pitchFamily="34" charset="0"/>
                <a:cs typeface="Times New Roman" panose="02020603050405020304" pitchFamily="18" charset="0"/>
              </a:rPr>
              <a:t>Календарів може бути декілька різновидів, їх можна об’єднати для відображення в один, а можна переглядати окремо. Окремо створені календарі з задачами (завданнями) та важливими подіями.</a:t>
            </a:r>
          </a:p>
          <a:p>
            <a:pPr indent="450215" algn="just">
              <a:spcAft>
                <a:spcPts val="800"/>
              </a:spcAft>
            </a:pPr>
            <a:r>
              <a:rPr lang="uk-UA" sz="2000" dirty="0">
                <a:effectLst/>
                <a:ea typeface="Calibri" panose="020F0502020204030204" pitchFamily="34" charset="0"/>
                <a:cs typeface="Times New Roman" panose="02020603050405020304" pitchFamily="18" charset="0"/>
              </a:rPr>
              <a:t>Також існують спеціальні сервіси, що автоматично додають свої події у користувацький календар, коли надсилають інформацію на пошту, наприклад, час для колективної он-лайн взаємодії публічних службовців.</a:t>
            </a:r>
          </a:p>
          <a:p>
            <a:pPr indent="450215" algn="just">
              <a:spcAft>
                <a:spcPts val="800"/>
              </a:spcAft>
            </a:pPr>
            <a:r>
              <a:rPr lang="uk-UA" sz="2000" dirty="0">
                <a:effectLst/>
                <a:ea typeface="Calibri" panose="020F0502020204030204" pitchFamily="34" charset="0"/>
                <a:cs typeface="Times New Roman" panose="02020603050405020304" pitchFamily="18" charset="0"/>
              </a:rPr>
              <a:t>Календар може збирати інформацію з мобільних пристроїв, до яких підключений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акаунт, і синхронізує її. Тому на планшеті може бути нагадування про подію, яку публічний службовець записав у календар смартфону.</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3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226522"/>
            <a:ext cx="10481035" cy="5529719"/>
          </a:xfrm>
          <a:prstGeom prst="rect">
            <a:avLst/>
          </a:prstGeom>
          <a:noFill/>
        </p:spPr>
        <p:txBody>
          <a:bodyPr wrap="square" rtlCol="0">
            <a:spAutoFit/>
          </a:bodyPr>
          <a:lstStyle/>
          <a:p>
            <a:pPr indent="450215" algn="just">
              <a:spcAft>
                <a:spcPts val="800"/>
              </a:spcAft>
            </a:pPr>
            <a:r>
              <a:rPr lang="uk-UA" sz="2000" b="1" i="1" dirty="0" err="1">
                <a:effectLst/>
                <a:ea typeface="Calibri" panose="020F0502020204030204" pitchFamily="34" charset="0"/>
                <a:cs typeface="Times New Roman" panose="02020603050405020304" pitchFamily="18" charset="0"/>
              </a:rPr>
              <a:t>Google</a:t>
            </a:r>
            <a:r>
              <a:rPr lang="uk-UA" sz="2000" b="1" i="1" dirty="0">
                <a:effectLst/>
                <a:ea typeface="Calibri" panose="020F0502020204030204" pitchFamily="34" charset="0"/>
                <a:cs typeface="Times New Roman" panose="02020603050405020304" pitchFamily="18" charset="0"/>
              </a:rPr>
              <a:t> Диск.</a:t>
            </a:r>
            <a:r>
              <a:rPr lang="uk-UA" sz="2000" dirty="0">
                <a:effectLst/>
                <a:ea typeface="Calibri" panose="020F0502020204030204" pitchFamily="34" charset="0"/>
                <a:cs typeface="Times New Roman" panose="02020603050405020304" pitchFamily="18" charset="0"/>
              </a:rPr>
              <a:t> Сервіс хмарного зберігання даних. Диск на 15ГБ можна безкоштовно отримати, маючи пошту від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Диск, що знаходиться за </a:t>
            </a:r>
            <a:r>
              <a:rPr lang="uk-UA" sz="2000" dirty="0" err="1">
                <a:effectLst/>
                <a:ea typeface="Calibri" panose="020F0502020204030204" pitchFamily="34" charset="0"/>
                <a:cs typeface="Times New Roman" panose="02020603050405020304" pitchFamily="18" charset="0"/>
              </a:rPr>
              <a:t>адресою</a:t>
            </a:r>
            <a:r>
              <a:rPr lang="uk-UA" sz="2000" dirty="0">
                <a:effectLst/>
                <a:ea typeface="Calibri" panose="020F0502020204030204" pitchFamily="34" charset="0"/>
                <a:cs typeface="Times New Roman" panose="02020603050405020304" pitchFamily="18" charset="0"/>
              </a:rPr>
              <a:t> https://www.google.com. </a:t>
            </a:r>
            <a:r>
              <a:rPr lang="uk-UA" sz="2000" dirty="0" err="1">
                <a:effectLst/>
                <a:ea typeface="Calibri" panose="020F0502020204030204" pitchFamily="34" charset="0"/>
                <a:cs typeface="Times New Roman" panose="02020603050405020304" pitchFamily="18" charset="0"/>
              </a:rPr>
              <a:t>ua</a:t>
            </a:r>
            <a:r>
              <a:rPr lang="uk-UA" sz="2000" dirty="0">
                <a:effectLst/>
                <a:ea typeface="Calibri" panose="020F0502020204030204" pitchFamily="34" charset="0"/>
                <a:cs typeface="Times New Roman" panose="02020603050405020304" pitchFamily="18" charset="0"/>
              </a:rPr>
              <a:t>/</a:t>
            </a:r>
            <a:r>
              <a:rPr lang="uk-UA" sz="2000" dirty="0" err="1">
                <a:effectLst/>
                <a:ea typeface="Calibri" panose="020F0502020204030204" pitchFamily="34" charset="0"/>
                <a:cs typeface="Times New Roman" panose="02020603050405020304" pitchFamily="18" charset="0"/>
              </a:rPr>
              <a:t>intl</a:t>
            </a:r>
            <a:r>
              <a:rPr lang="uk-UA" sz="2000" dirty="0">
                <a:effectLst/>
                <a:ea typeface="Calibri" panose="020F0502020204030204" pitchFamily="34" charset="0"/>
                <a:cs typeface="Times New Roman" panose="02020603050405020304" pitchFamily="18" charset="0"/>
              </a:rPr>
              <a:t>/</a:t>
            </a:r>
            <a:r>
              <a:rPr lang="uk-UA" sz="2000" dirty="0" err="1">
                <a:effectLst/>
                <a:ea typeface="Calibri" panose="020F0502020204030204" pitchFamily="34" charset="0"/>
                <a:cs typeface="Times New Roman" panose="02020603050405020304" pitchFamily="18" charset="0"/>
              </a:rPr>
              <a:t>uk</a:t>
            </a:r>
            <a:r>
              <a:rPr lang="uk-UA" sz="2000" dirty="0">
                <a:effectLst/>
                <a:ea typeface="Calibri" panose="020F0502020204030204" pitchFamily="34" charset="0"/>
                <a:cs typeface="Times New Roman" panose="02020603050405020304" pitchFamily="18" charset="0"/>
              </a:rPr>
              <a:t>/</a:t>
            </a:r>
            <a:r>
              <a:rPr lang="uk-UA" sz="2000" dirty="0" err="1">
                <a:effectLst/>
                <a:ea typeface="Calibri" panose="020F0502020204030204" pitchFamily="34" charset="0"/>
                <a:cs typeface="Times New Roman" panose="02020603050405020304" pitchFamily="18" charset="0"/>
              </a:rPr>
              <a:t>drive</a:t>
            </a:r>
            <a:r>
              <a:rPr lang="uk-UA" sz="2000" dirty="0">
                <a:effectLst/>
                <a:ea typeface="Calibri" panose="020F0502020204030204" pitchFamily="34" charset="0"/>
                <a:cs typeface="Times New Roman" panose="02020603050405020304" pitchFamily="18" charset="0"/>
              </a:rPr>
              <a:t>, має безліч зручних функцій, адже окрім зберігання файлів будь-яких форматів за його допомогою можна створювати документи власного формату, наприклад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Документи,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Презентації,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Таблиці,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Форми.</a:t>
            </a:r>
          </a:p>
          <a:p>
            <a:pPr indent="450215" algn="just">
              <a:spcAft>
                <a:spcPts val="800"/>
              </a:spcAft>
            </a:pPr>
            <a:r>
              <a:rPr lang="uk-UA" sz="2000" dirty="0">
                <a:effectLst/>
                <a:ea typeface="Calibri" panose="020F0502020204030204" pitchFamily="34" charset="0"/>
                <a:cs typeface="Times New Roman" panose="02020603050405020304" pitchFamily="18" charset="0"/>
              </a:rPr>
              <a:t>Усі ці документи мають онлайн-форму, для їх завантаження використовується меню з популярними форматами для перегляду </a:t>
            </a:r>
            <a:r>
              <a:rPr lang="uk-UA" sz="2000" dirty="0" err="1">
                <a:effectLst/>
                <a:ea typeface="Calibri" panose="020F0502020204030204" pitchFamily="34" charset="0"/>
                <a:cs typeface="Times New Roman" panose="02020603050405020304" pitchFamily="18" charset="0"/>
              </a:rPr>
              <a:t>офф</a:t>
            </a:r>
            <a:r>
              <a:rPr lang="uk-UA" sz="2000" dirty="0">
                <a:effectLst/>
                <a:ea typeface="Calibri" panose="020F0502020204030204" pitchFamily="34" charset="0"/>
                <a:cs typeface="Times New Roman" panose="02020603050405020304" pitchFamily="18" charset="0"/>
              </a:rPr>
              <a:t>-лайн. Також при створенні або читанні таких документів за допомогою додатків Диску, їх можна зберігати публічними службовцями для доступу </a:t>
            </a:r>
            <a:r>
              <a:rPr lang="uk-UA" sz="2000" dirty="0" err="1">
                <a:effectLst/>
                <a:ea typeface="Calibri" panose="020F0502020204030204" pitchFamily="34" charset="0"/>
                <a:cs typeface="Times New Roman" panose="02020603050405020304" pitchFamily="18" charset="0"/>
              </a:rPr>
              <a:t>офф</a:t>
            </a:r>
            <a:r>
              <a:rPr lang="uk-UA" sz="2000" dirty="0">
                <a:effectLst/>
                <a:ea typeface="Calibri" panose="020F0502020204030204" pitchFamily="34" charset="0"/>
                <a:cs typeface="Times New Roman" panose="02020603050405020304" pitchFamily="18" charset="0"/>
              </a:rPr>
              <a:t>-лайн у оригінальному форматі.</a:t>
            </a:r>
          </a:p>
          <a:p>
            <a:pPr indent="450215" algn="just">
              <a:spcAft>
                <a:spcPts val="800"/>
              </a:spcAft>
            </a:pPr>
            <a:r>
              <a:rPr lang="uk-UA" sz="2000" dirty="0">
                <a:effectLst/>
                <a:ea typeface="Calibri" panose="020F0502020204030204" pitchFamily="34" charset="0"/>
                <a:cs typeface="Times New Roman" panose="02020603050405020304" pitchFamily="18" charset="0"/>
              </a:rPr>
              <a:t>Особливість Диску полягає в тому, що існують різні рівні доступу до документів. Можна створити відкриту папку, доступ до якої надати визначеній групі публічних службовців, а можна відкрити доступ за посиланням. У такому випадку папка/файл будуть доступні усім іншим групам публічних службовців, хто перейде за цим посиланням. При цьому існує рівень доступу до файлів та каталогів з дозволом редагування, коментування та перегляду. Кожен із цих рівнів можна виставити як для визначених користувачів індивідуально, так і для доступу за посиланням. Створення таких папок зручне під час роботи з різними групами публічних службовців, коли необхідно мати певне спільне сховище файлів.</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79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503797"/>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Створення документів он-лайн буде ефективніше та зручніше, коли над одним проектом працює декілька публічних службовців. При цьому усі співробітники можуть брати участь у створенні документа і бачити, які зміни вносить інший користувач. Якщо ж зміни були </a:t>
            </a:r>
            <a:r>
              <a:rPr lang="uk-UA" sz="2000" dirty="0" err="1">
                <a:effectLst/>
                <a:ea typeface="Calibri" panose="020F0502020204030204" pitchFamily="34" charset="0"/>
                <a:cs typeface="Times New Roman" panose="02020603050405020304" pitchFamily="18" charset="0"/>
              </a:rPr>
              <a:t>внесено</a:t>
            </a:r>
            <a:r>
              <a:rPr lang="uk-UA" sz="2000" dirty="0">
                <a:effectLst/>
                <a:ea typeface="Calibri" panose="020F0502020204030204" pitchFamily="34" charset="0"/>
                <a:cs typeface="Times New Roman" panose="02020603050405020304" pitchFamily="18" charset="0"/>
              </a:rPr>
              <a:t> раніше, то можна переглянути історію змін. Такі документи зберігаються автоматично, що гарантує те, що вони будуть збережені. Але при роботі в браузері потрібен доступ до мережі Інтернет. Дуже зручним є додавання правок або коментарів, оповіщення про які приходять на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Пошту публічним службовцям. Правки можна прийняти або відхилити, а на коментарі відповісти іншим співробітникам.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Диск також зручний для пересилання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Поштою файлів великих розмірів, які неможливо прикріпити до листа повідомлення.</a:t>
            </a:r>
          </a:p>
          <a:p>
            <a:pPr indent="450215" algn="just">
              <a:spcAft>
                <a:spcPts val="800"/>
              </a:spcAft>
            </a:pPr>
            <a:r>
              <a:rPr lang="uk-UA" sz="2000" dirty="0">
                <a:effectLst/>
                <a:ea typeface="Calibri" panose="020F0502020204030204" pitchFamily="34" charset="0"/>
                <a:cs typeface="Times New Roman" panose="02020603050405020304" pitchFamily="18" charset="0"/>
              </a:rPr>
              <a:t>Важлива особливість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Диску полягає в тому, що якщо об’єкт перенести в іншу папку, то посилання на нього залишається актуальним (правильним). Також зберігання об’єктів на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Диск може здійснюватись з деяких інших інформаційних ресурсів: наприклад, програм по створенню он-лайн діаграм або інфографіки, які дозволяють якісно представляти презентації під час обговорення важливих тем публічними службовцями.</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38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604A55-79BA-4B9B-BCB2-6F5B33DB432D}"/>
              </a:ext>
            </a:extLst>
          </p:cNvPr>
          <p:cNvSpPr>
            <a:spLocks noGrp="1"/>
          </p:cNvSpPr>
          <p:nvPr>
            <p:ph type="title"/>
          </p:nvPr>
        </p:nvSpPr>
        <p:spPr>
          <a:xfrm>
            <a:off x="838200" y="365125"/>
            <a:ext cx="10515600" cy="761711"/>
          </a:xfrm>
        </p:spPr>
        <p:txBody>
          <a:bodyPr/>
          <a:lstStyle/>
          <a:p>
            <a:pPr algn="ctr"/>
            <a:r>
              <a:rPr lang="uk-UA" b="1" dirty="0"/>
              <a:t>План</a:t>
            </a:r>
            <a:endParaRPr lang="ru-RU" b="1" dirty="0"/>
          </a:p>
        </p:txBody>
      </p:sp>
      <p:grpSp>
        <p:nvGrpSpPr>
          <p:cNvPr id="4" name="Group 2">
            <a:extLst>
              <a:ext uri="{FF2B5EF4-FFF2-40B4-BE49-F238E27FC236}">
                <a16:creationId xmlns:a16="http://schemas.microsoft.com/office/drawing/2014/main" id="{F7FA86A8-35E2-4D0E-86FA-00481144DED4}"/>
              </a:ext>
            </a:extLst>
          </p:cNvPr>
          <p:cNvGrpSpPr>
            <a:grpSpLocks/>
          </p:cNvGrpSpPr>
          <p:nvPr/>
        </p:nvGrpSpPr>
        <p:grpSpPr bwMode="auto">
          <a:xfrm>
            <a:off x="2806485" y="4371542"/>
            <a:ext cx="6724013" cy="555625"/>
            <a:chOff x="1248" y="1440"/>
            <a:chExt cx="3216" cy="350"/>
          </a:xfrm>
        </p:grpSpPr>
        <p:sp>
          <p:nvSpPr>
            <p:cNvPr id="5" name="Line 3">
              <a:extLst>
                <a:ext uri="{FF2B5EF4-FFF2-40B4-BE49-F238E27FC236}">
                  <a16:creationId xmlns:a16="http://schemas.microsoft.com/office/drawing/2014/main" id="{13B324D4-62CA-438E-AAD2-A65E751DDDD0}"/>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a:extLst>
                <a:ext uri="{FF2B5EF4-FFF2-40B4-BE49-F238E27FC236}">
                  <a16:creationId xmlns:a16="http://schemas.microsoft.com/office/drawing/2014/main" id="{F3C9E7CB-1730-4FB0-9680-D99204F18543}"/>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 name="Text Box 6">
              <a:extLst>
                <a:ext uri="{FF2B5EF4-FFF2-40B4-BE49-F238E27FC236}">
                  <a16:creationId xmlns:a16="http://schemas.microsoft.com/office/drawing/2014/main" id="{306A4D45-30FE-490A-B770-20782A63856C}"/>
                </a:ext>
              </a:extLst>
            </p:cNvPr>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9" name="Group 7">
            <a:extLst>
              <a:ext uri="{FF2B5EF4-FFF2-40B4-BE49-F238E27FC236}">
                <a16:creationId xmlns:a16="http://schemas.microsoft.com/office/drawing/2014/main" id="{D598E15B-2AA0-4A3C-8DC3-AF91281BAA6F}"/>
              </a:ext>
            </a:extLst>
          </p:cNvPr>
          <p:cNvGrpSpPr>
            <a:grpSpLocks/>
          </p:cNvGrpSpPr>
          <p:nvPr/>
        </p:nvGrpSpPr>
        <p:grpSpPr bwMode="auto">
          <a:xfrm>
            <a:off x="2806485" y="1856948"/>
            <a:ext cx="6949820" cy="555626"/>
            <a:chOff x="1248" y="2030"/>
            <a:chExt cx="3324" cy="350"/>
          </a:xfrm>
        </p:grpSpPr>
        <p:sp>
          <p:nvSpPr>
            <p:cNvPr id="10" name="Line 8">
              <a:extLst>
                <a:ext uri="{FF2B5EF4-FFF2-40B4-BE49-F238E27FC236}">
                  <a16:creationId xmlns:a16="http://schemas.microsoft.com/office/drawing/2014/main" id="{DDA1F1B0-C24F-42EF-B9F7-447A705E1370}"/>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9">
              <a:extLst>
                <a:ext uri="{FF2B5EF4-FFF2-40B4-BE49-F238E27FC236}">
                  <a16:creationId xmlns:a16="http://schemas.microsoft.com/office/drawing/2014/main" id="{251A583E-C14E-48A2-9A18-9D107C4FB103}"/>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id="{7391DD7C-DD23-4CD5-8EC0-E9CCF5B799F2}"/>
                </a:ext>
              </a:extLst>
            </p:cNvPr>
            <p:cNvSpPr txBox="1">
              <a:spLocks noChangeArrowheads="1"/>
            </p:cNvSpPr>
            <p:nvPr/>
          </p:nvSpPr>
          <p:spPr bwMode="gray">
            <a:xfrm>
              <a:off x="1747" y="2077"/>
              <a:ext cx="28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Сутність електронних адміністративних послуг</a:t>
              </a:r>
              <a:endParaRPr lang="en-US" sz="2000" dirty="0">
                <a:solidFill>
                  <a:srgbClr val="000000"/>
                </a:solidFill>
              </a:endParaRPr>
            </a:p>
          </p:txBody>
        </p:sp>
        <p:sp>
          <p:nvSpPr>
            <p:cNvPr id="13" name="Text Box 11">
              <a:extLst>
                <a:ext uri="{FF2B5EF4-FFF2-40B4-BE49-F238E27FC236}">
                  <a16:creationId xmlns:a16="http://schemas.microsoft.com/office/drawing/2014/main" id="{D54F45B7-411C-4EFE-AAD6-3070A1EBA34B}"/>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id="{83E6B8F7-BD7A-471B-8A3F-82EF0259F744}"/>
              </a:ext>
            </a:extLst>
          </p:cNvPr>
          <p:cNvGrpSpPr>
            <a:grpSpLocks/>
          </p:cNvGrpSpPr>
          <p:nvPr/>
        </p:nvGrpSpPr>
        <p:grpSpPr bwMode="auto">
          <a:xfrm>
            <a:off x="2806485" y="2695142"/>
            <a:ext cx="6724013" cy="555625"/>
            <a:chOff x="1248" y="2640"/>
            <a:chExt cx="3216" cy="350"/>
          </a:xfrm>
        </p:grpSpPr>
        <p:sp>
          <p:nvSpPr>
            <p:cNvPr id="15" name="Line 13">
              <a:extLst>
                <a:ext uri="{FF2B5EF4-FFF2-40B4-BE49-F238E27FC236}">
                  <a16:creationId xmlns:a16="http://schemas.microsoft.com/office/drawing/2014/main" id="{F962E53B-BC7C-4520-8621-4697A8E04017}"/>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id="{6C9DB3CC-F42E-4D6B-80CD-42068AD15981}"/>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Text Box 16">
              <a:extLst>
                <a:ext uri="{FF2B5EF4-FFF2-40B4-BE49-F238E27FC236}">
                  <a16:creationId xmlns:a16="http://schemas.microsoft.com/office/drawing/2014/main" id="{A05A5845-CA43-458B-93C3-642A978870E0}"/>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id="{AC406D38-BC26-4527-87BF-86C5B29C48AD}"/>
              </a:ext>
            </a:extLst>
          </p:cNvPr>
          <p:cNvGrpSpPr>
            <a:grpSpLocks/>
          </p:cNvGrpSpPr>
          <p:nvPr/>
        </p:nvGrpSpPr>
        <p:grpSpPr bwMode="auto">
          <a:xfrm>
            <a:off x="2806485" y="3533342"/>
            <a:ext cx="6724013" cy="555625"/>
            <a:chOff x="1248" y="3230"/>
            <a:chExt cx="3216" cy="350"/>
          </a:xfrm>
        </p:grpSpPr>
        <p:sp>
          <p:nvSpPr>
            <p:cNvPr id="20" name="Line 18">
              <a:extLst>
                <a:ext uri="{FF2B5EF4-FFF2-40B4-BE49-F238E27FC236}">
                  <a16:creationId xmlns:a16="http://schemas.microsoft.com/office/drawing/2014/main" id="{8921CDA7-26BD-4E67-A356-43CB2B136881}"/>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id="{7AF88062-C1C3-4916-8192-F645CE36C71F}"/>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Text Box 21">
              <a:extLst>
                <a:ext uri="{FF2B5EF4-FFF2-40B4-BE49-F238E27FC236}">
                  <a16:creationId xmlns:a16="http://schemas.microsoft.com/office/drawing/2014/main" id="{7E33C027-9D76-4459-B1AF-DAC46714031C}"/>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
        <p:nvSpPr>
          <p:cNvPr id="33" name="Text Box 10">
            <a:extLst>
              <a:ext uri="{FF2B5EF4-FFF2-40B4-BE49-F238E27FC236}">
                <a16:creationId xmlns:a16="http://schemas.microsoft.com/office/drawing/2014/main" id="{083F9772-26FA-456B-A5CE-23686DEF92FC}"/>
              </a:ext>
            </a:extLst>
          </p:cNvPr>
          <p:cNvSpPr txBox="1">
            <a:spLocks noChangeArrowheads="1"/>
          </p:cNvSpPr>
          <p:nvPr/>
        </p:nvSpPr>
        <p:spPr bwMode="gray">
          <a:xfrm>
            <a:off x="3849794" y="2502496"/>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Організація надання електронних адміністративних послуг</a:t>
            </a:r>
            <a:endParaRPr lang="en-US" sz="2000" dirty="0">
              <a:solidFill>
                <a:srgbClr val="000000"/>
              </a:solidFill>
            </a:endParaRPr>
          </a:p>
        </p:txBody>
      </p:sp>
      <p:sp>
        <p:nvSpPr>
          <p:cNvPr id="34" name="Text Box 10">
            <a:extLst>
              <a:ext uri="{FF2B5EF4-FFF2-40B4-BE49-F238E27FC236}">
                <a16:creationId xmlns:a16="http://schemas.microsoft.com/office/drawing/2014/main" id="{96DDA605-286C-4EB5-85B6-C2EE45DCA74D}"/>
              </a:ext>
            </a:extLst>
          </p:cNvPr>
          <p:cNvSpPr txBox="1">
            <a:spLocks noChangeArrowheads="1"/>
          </p:cNvSpPr>
          <p:nvPr/>
        </p:nvSpPr>
        <p:spPr bwMode="gray">
          <a:xfrm>
            <a:off x="3849794" y="3527763"/>
            <a:ext cx="5906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Єдина система електронної взаємодії</a:t>
            </a:r>
            <a:endParaRPr lang="en-US" sz="2000" dirty="0">
              <a:solidFill>
                <a:srgbClr val="000000"/>
              </a:solidFill>
            </a:endParaRPr>
          </a:p>
        </p:txBody>
      </p:sp>
      <p:sp>
        <p:nvSpPr>
          <p:cNvPr id="35" name="Text Box 10">
            <a:extLst>
              <a:ext uri="{FF2B5EF4-FFF2-40B4-BE49-F238E27FC236}">
                <a16:creationId xmlns:a16="http://schemas.microsoft.com/office/drawing/2014/main" id="{83F90435-5ACD-41ED-9EFC-9ED035EBCCE6}"/>
              </a:ext>
            </a:extLst>
          </p:cNvPr>
          <p:cNvSpPr txBox="1">
            <a:spLocks noChangeArrowheads="1"/>
          </p:cNvSpPr>
          <p:nvPr/>
        </p:nvSpPr>
        <p:spPr bwMode="gray">
          <a:xfrm>
            <a:off x="3849792" y="4217694"/>
            <a:ext cx="63204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Можливості сервісів </a:t>
            </a:r>
            <a:r>
              <a:rPr lang="en-US" sz="2000" dirty="0">
                <a:solidFill>
                  <a:srgbClr val="000000"/>
                </a:solidFill>
              </a:rPr>
              <a:t>Google </a:t>
            </a:r>
            <a:r>
              <a:rPr lang="uk-UA" sz="2000" dirty="0">
                <a:solidFill>
                  <a:srgbClr val="000000"/>
                </a:solidFill>
              </a:rPr>
              <a:t>та їх використання в органах державного управління та місцевого самоврядування</a:t>
            </a:r>
            <a:endParaRPr lang="en-US" sz="2000" dirty="0">
              <a:solidFill>
                <a:srgbClr val="000000"/>
              </a:solidFill>
            </a:endParaRPr>
          </a:p>
        </p:txBody>
      </p:sp>
    </p:spTree>
    <p:extLst>
      <p:ext uri="{BB962C8B-B14F-4D97-AF65-F5344CB8AC3E}">
        <p14:creationId xmlns:p14="http://schemas.microsoft.com/office/powerpoint/2010/main" val="64321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785652"/>
          </a:xfrm>
          <a:prstGeom prst="rect">
            <a:avLst/>
          </a:prstGeom>
          <a:noFill/>
        </p:spPr>
        <p:txBody>
          <a:bodyPr wrap="square" rtlCol="0">
            <a:spAutoFit/>
          </a:bodyPr>
          <a:lstStyle/>
          <a:p>
            <a:pPr indent="450215" algn="just">
              <a:spcAft>
                <a:spcPts val="800"/>
              </a:spcAft>
            </a:pPr>
            <a:r>
              <a:rPr lang="uk-UA" sz="2000" b="1" i="1" dirty="0" err="1">
                <a:effectLst/>
                <a:ea typeface="Calibri" panose="020F0502020204030204" pitchFamily="34" charset="0"/>
                <a:cs typeface="Times New Roman" panose="02020603050405020304" pitchFamily="18" charset="0"/>
              </a:rPr>
              <a:t>Google</a:t>
            </a:r>
            <a:r>
              <a:rPr lang="uk-UA" sz="2000" b="1" i="1" dirty="0">
                <a:effectLst/>
                <a:ea typeface="Calibri" panose="020F0502020204030204" pitchFamily="34" charset="0"/>
                <a:cs typeface="Times New Roman" panose="02020603050405020304" pitchFamily="18" charset="0"/>
              </a:rPr>
              <a:t> Форми.</a:t>
            </a:r>
            <a:r>
              <a:rPr lang="uk-UA" sz="2000" dirty="0">
                <a:effectLst/>
                <a:ea typeface="Calibri" panose="020F0502020204030204" pitchFamily="34" charset="0"/>
                <a:cs typeface="Times New Roman" panose="02020603050405020304" pitchFamily="18" charset="0"/>
              </a:rPr>
              <a:t> Ще до одного важливого компонента від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можна віднести Форми, які є ефективним інструментом для проведення опитування та збирання певної інформації серед публічних службовців. Конструктор Форм має зручний інтерфейс, що дозволяє створити опитування з питаннями різного типу, з різними розділами, переходами тощо. У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Форми можна вбудувати зображення та відео. Сьогодні у формах існує оновлений дизайн, текстові поля стали більш сучасними, з’явилося більше тем для оформлення. У деяких варіантах можна у формі прикріпити файл, що робить електронну взаємодію між публічними службовцями більш ефективною. Існують механізми які дозволяють виконувати контроль заповнення форм публічними службовцями таким чином, щоб з одного акаунту певного користувача Форма могла бути заповнена лише один раз. Уся зібрана інформація по формах може бути оформлена у вигляді статистики, діаграм, графіків або Таблиці на </a:t>
            </a:r>
            <a:r>
              <a:rPr lang="uk-UA" sz="2000" dirty="0" err="1">
                <a:effectLst/>
                <a:ea typeface="Calibri" panose="020F0502020204030204" pitchFamily="34" charset="0"/>
                <a:cs typeface="Times New Roman" panose="02020603050405020304" pitchFamily="18" charset="0"/>
              </a:rPr>
              <a:t>Google</a:t>
            </a:r>
            <a:r>
              <a:rPr lang="uk-UA" sz="2000" dirty="0">
                <a:effectLst/>
                <a:ea typeface="Calibri" panose="020F0502020204030204" pitchFamily="34" charset="0"/>
                <a:cs typeface="Times New Roman" panose="02020603050405020304" pitchFamily="18" charset="0"/>
              </a:rPr>
              <a:t> сайтах. Це значно підвищує ефективність електронної взаємодії між публічними службовцями.</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58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4. Можливості сервісів </a:t>
            </a:r>
            <a:r>
              <a:rPr lang="en-US" sz="2400" b="1" dirty="0"/>
              <a:t>Google </a:t>
            </a:r>
            <a:r>
              <a:rPr lang="uk-UA" sz="2400" b="1" dirty="0"/>
              <a:t>та їх використання в органах державного управління та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1631216"/>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Ще існують інші розвинуті механізми взаємодії користувачів, які полягають у підтримці спілкування, наприклад в спеціально обладнаних приміщеннях. До цього прикладу можна віднести відомі реалізації таких служб як </a:t>
            </a:r>
            <a:r>
              <a:rPr lang="en-US" sz="2000" dirty="0">
                <a:ea typeface="Calibri" panose="020F0502020204030204" pitchFamily="34" charset="0"/>
                <a:cs typeface="Times New Roman" panose="02020603050405020304" pitchFamily="18" charset="0"/>
              </a:rPr>
              <a:t>S</a:t>
            </a:r>
            <a:r>
              <a:rPr lang="uk-UA" sz="2000" dirty="0" err="1">
                <a:effectLst/>
                <a:ea typeface="Calibri" panose="020F0502020204030204" pitchFamily="34" charset="0"/>
                <a:cs typeface="Times New Roman" panose="02020603050405020304" pitchFamily="18" charset="0"/>
              </a:rPr>
              <a:t>kype</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Facebook</a:t>
            </a:r>
            <a:r>
              <a:rPr lang="uk-UA" sz="2000" dirty="0">
                <a:effectLst/>
                <a:ea typeface="Calibri" panose="020F0502020204030204" pitchFamily="34" charset="0"/>
                <a:cs typeface="Times New Roman" panose="02020603050405020304" pitchFamily="18" charset="0"/>
              </a:rPr>
              <a:t> Messenger, </a:t>
            </a:r>
            <a:r>
              <a:rPr lang="uk-UA" sz="2000" dirty="0" err="1">
                <a:effectLst/>
                <a:ea typeface="Calibri" panose="020F0502020204030204" pitchFamily="34" charset="0"/>
                <a:cs typeface="Times New Roman" panose="02020603050405020304" pitchFamily="18" charset="0"/>
              </a:rPr>
              <a:t>WatsUp</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Telegram</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Viber</a:t>
            </a:r>
            <a:r>
              <a:rPr lang="uk-UA" sz="2000" dirty="0">
                <a:effectLst/>
                <a:ea typeface="Calibri" panose="020F0502020204030204" pitchFamily="34" charset="0"/>
                <a:cs typeface="Times New Roman" panose="02020603050405020304" pitchFamily="18" charset="0"/>
              </a:rPr>
              <a:t> та інших сервісів. Такі інформаційні ресурси складають основний інструментарій електронної взаємодії публічних службовців.</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6146" name="Picture 2" descr="Скачать Skype бесплатно для Windows на русском языке">
            <a:extLst>
              <a:ext uri="{FF2B5EF4-FFF2-40B4-BE49-F238E27FC236}">
                <a16:creationId xmlns:a16="http://schemas.microsoft.com/office/drawing/2014/main" id="{8A9898B6-19EF-4A90-B5C4-7DA3E4C52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111" y="3191336"/>
            <a:ext cx="1563476" cy="15634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E9CC04F-D01B-4BAC-AE91-93B967CAD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429" y="3040191"/>
            <a:ext cx="1436801" cy="14368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EA28B116-6379-4165-B9FC-9486917C1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331" y="4434239"/>
            <a:ext cx="1377884" cy="137788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2430A7C2-5806-44A3-A148-B9F763AB7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7060" y="4717330"/>
            <a:ext cx="1377884" cy="137788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Viber Logo Download Vector">
            <a:extLst>
              <a:ext uri="{FF2B5EF4-FFF2-40B4-BE49-F238E27FC236}">
                <a16:creationId xmlns:a16="http://schemas.microsoft.com/office/drawing/2014/main" id="{A2E6AAAA-3857-4001-803C-B7B0525C8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163" y="3384684"/>
            <a:ext cx="1568777" cy="156877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7F77DA13-5EF9-4D39-A253-3099C5963B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2416" y="4953461"/>
            <a:ext cx="1444291" cy="144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0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B0C1EE7C-79B3-4629-8CE7-B480CCFD1233}"/>
              </a:ext>
            </a:extLst>
          </p:cNvPr>
          <p:cNvSpPr txBox="1">
            <a:spLocks/>
          </p:cNvSpPr>
          <p:nvPr/>
        </p:nvSpPr>
        <p:spPr>
          <a:xfrm>
            <a:off x="2205872" y="2315160"/>
            <a:ext cx="7780256" cy="2227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800" b="1" dirty="0">
                <a:latin typeface="Arial" panose="020B0604020202020204" pitchFamily="34" charset="0"/>
                <a:cs typeface="Arial" panose="020B0604020202020204" pitchFamily="34" charset="0"/>
              </a:rPr>
              <a:t>Дякую за увагу!</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90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Сутність електронних адміністративних послуг</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683060"/>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Електронна адміністративна послуга</a:t>
            </a:r>
            <a:r>
              <a:rPr lang="uk-UA" sz="2000" dirty="0">
                <a:effectLst/>
                <a:ea typeface="Calibri" panose="020F0502020204030204" pitchFamily="34" charset="0"/>
                <a:cs typeface="Times New Roman" panose="02020603050405020304" pitchFamily="18" charset="0"/>
              </a:rPr>
              <a:t> – адміністративна послуга, що надається суб’єкту звернення в електронній формі за допомогою інформаційно-комунікаційних технологій.</a:t>
            </a:r>
          </a:p>
          <a:p>
            <a:pPr indent="450215" algn="just">
              <a:spcAft>
                <a:spcPts val="800"/>
              </a:spcAft>
            </a:pPr>
            <a:r>
              <a:rPr lang="uk-UA" sz="2000" dirty="0">
                <a:effectLst/>
                <a:ea typeface="Calibri" panose="020F0502020204030204" pitchFamily="34" charset="0"/>
                <a:cs typeface="Times New Roman" panose="02020603050405020304" pitchFamily="18" charset="0"/>
              </a:rPr>
              <a:t>Можливим визначенням поняття «електронна послуга» є ще й таке: </a:t>
            </a:r>
            <a:r>
              <a:rPr lang="uk-UA" sz="2000" b="1" i="1" dirty="0">
                <a:effectLst/>
                <a:ea typeface="Calibri" panose="020F0502020204030204" pitchFamily="34" charset="0"/>
                <a:cs typeface="Times New Roman" panose="02020603050405020304" pitchFamily="18" charset="0"/>
              </a:rPr>
              <a:t>електронна послуга </a:t>
            </a:r>
            <a:r>
              <a:rPr lang="uk-UA" sz="2000" dirty="0">
                <a:effectLst/>
                <a:ea typeface="Calibri" panose="020F0502020204030204" pitchFamily="34" charset="0"/>
                <a:cs typeface="Times New Roman" panose="02020603050405020304" pitchFamily="18" charset="0"/>
              </a:rPr>
              <a:t>– це послуга із задоволення інформаційних потреб користувача, яка має електронну форму надання.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До електронних послуг належать: усі електронні адміністративні послуги; </a:t>
            </a:r>
            <a:r>
              <a:rPr lang="uk-UA" sz="2000" dirty="0" err="1">
                <a:effectLst/>
                <a:ea typeface="Calibri" panose="020F0502020204030204" pitchFamily="34" charset="0"/>
                <a:cs typeface="Times New Roman" panose="02020603050405020304" pitchFamily="18" charset="0"/>
              </a:rPr>
              <a:t>oнлaйн</a:t>
            </a:r>
            <a:r>
              <a:rPr lang="uk-UA" sz="2000" dirty="0">
                <a:effectLst/>
                <a:ea typeface="Calibri" panose="020F0502020204030204" pitchFamily="34" charset="0"/>
                <a:cs typeface="Times New Roman" panose="02020603050405020304" pitchFamily="18" charset="0"/>
              </a:rPr>
              <a:t> оплата за комунальні послуги, Інтернет, телефонію; Інтернет-банкінг, Інтернет-страхування; купівля через Інтернет квитків на потяги, літаки, автобуси; купівля товарів в Інтернет-магазинах; </a:t>
            </a:r>
            <a:r>
              <a:rPr lang="uk-UA" sz="2000" dirty="0" err="1">
                <a:effectLst/>
                <a:ea typeface="Calibri" panose="020F0502020204030204" pitchFamily="34" charset="0"/>
                <a:cs typeface="Times New Roman" panose="02020603050405020304" pitchFamily="18" charset="0"/>
              </a:rPr>
              <a:t>oнлaйн</a:t>
            </a:r>
            <a:r>
              <a:rPr lang="uk-UA" sz="2000" dirty="0">
                <a:effectLst/>
                <a:ea typeface="Calibri" panose="020F0502020204030204" pitchFamily="34" charset="0"/>
                <a:cs typeface="Times New Roman" panose="02020603050405020304" pitchFamily="18" charset="0"/>
              </a:rPr>
              <a:t> запис у дитячий садок; електронна черга, наприклад, у ЦНАП як в </a:t>
            </a:r>
            <a:r>
              <a:rPr lang="uk-UA" sz="2000" dirty="0" err="1">
                <a:effectLst/>
                <a:ea typeface="Calibri" panose="020F0502020204030204" pitchFamily="34" charset="0"/>
                <a:cs typeface="Times New Roman" panose="02020603050405020304" pitchFamily="18" charset="0"/>
              </a:rPr>
              <a:t>oнлaйн</a:t>
            </a:r>
            <a:r>
              <a:rPr lang="uk-UA" sz="2000" dirty="0">
                <a:effectLst/>
                <a:ea typeface="Calibri" panose="020F0502020204030204" pitchFamily="34" charset="0"/>
                <a:cs typeface="Times New Roman" panose="02020603050405020304" pitchFamily="18" charset="0"/>
              </a:rPr>
              <a:t> реалізації (через Інтернет), так і в </a:t>
            </a:r>
            <a:r>
              <a:rPr lang="uk-UA" sz="2000" dirty="0" err="1">
                <a:effectLst/>
                <a:ea typeface="Calibri" panose="020F0502020204030204" pitchFamily="34" charset="0"/>
                <a:cs typeface="Times New Roman" panose="02020603050405020304" pitchFamily="18" charset="0"/>
              </a:rPr>
              <a:t>оффлайн</a:t>
            </a:r>
            <a:r>
              <a:rPr lang="uk-UA" sz="2000" dirty="0">
                <a:effectLst/>
                <a:ea typeface="Calibri" panose="020F0502020204030204" pitchFamily="34" charset="0"/>
                <a:cs typeface="Times New Roman" panose="02020603050405020304" pitchFamily="18" charset="0"/>
              </a:rPr>
              <a:t> (шляхом особистого приходу та фізичного отримання квитка через інформаційний термінал) тощо.</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28" name="Picture 4" descr="Новини України: Електронне урядування: все, що вам потрібно знати про  Е-послуги">
            <a:extLst>
              <a:ext uri="{FF2B5EF4-FFF2-40B4-BE49-F238E27FC236}">
                <a16:creationId xmlns:a16="http://schemas.microsoft.com/office/drawing/2014/main" id="{CB970B80-4F88-4B40-9861-A82B2E8FD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482" y="4930829"/>
            <a:ext cx="3827282" cy="148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1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Сутність електронних адміністративних послуг</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5016758"/>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За даними опитування громадської думки 33% громадян користувалися електронними послугами, які надає бізнес. Разом з тим 96% населення не користувалися електронними адміністративними послугами.</a:t>
            </a:r>
          </a:p>
          <a:p>
            <a:pPr indent="450215" algn="just">
              <a:spcAft>
                <a:spcPts val="800"/>
              </a:spcAft>
            </a:pPr>
            <a:r>
              <a:rPr lang="uk-UA" sz="2000" dirty="0">
                <a:effectLst/>
                <a:ea typeface="Calibri" panose="020F0502020204030204" pitchFamily="34" charset="0"/>
                <a:cs typeface="Times New Roman" panose="02020603050405020304" pitchFamily="18" charset="0"/>
              </a:rPr>
              <a:t>Важливим принципом надання електронних адміністративних послуг є їх доступність 24 години на добу та 7 днів на тиждень.</a:t>
            </a:r>
          </a:p>
          <a:p>
            <a:pPr indent="450215" algn="just">
              <a:spcAft>
                <a:spcPts val="800"/>
              </a:spcAft>
            </a:pPr>
            <a:r>
              <a:rPr lang="uk-UA" sz="2000" b="1" i="1" dirty="0">
                <a:effectLst/>
                <a:ea typeface="Calibri" panose="020F0502020204030204" pitchFamily="34" charset="0"/>
                <a:cs typeface="Times New Roman" panose="02020603050405020304" pitchFamily="18" charset="0"/>
              </a:rPr>
              <a:t>При запровадженні електронних адміністративних послуг для їх користувачів мають бути доступними такі сервіси:</a:t>
            </a:r>
          </a:p>
          <a:p>
            <a:pPr indent="450215" algn="just">
              <a:spcAft>
                <a:spcPts val="800"/>
              </a:spcAft>
            </a:pPr>
            <a:r>
              <a:rPr lang="uk-UA" sz="2000" dirty="0">
                <a:effectLst/>
                <a:ea typeface="Calibri" panose="020F0502020204030204" pitchFamily="34" charset="0"/>
                <a:cs typeface="Times New Roman" panose="02020603050405020304" pitchFamily="18" charset="0"/>
              </a:rPr>
              <a:t>1) зручний доступ до актуальної інформації про послугу через відповідний портал або веб-сайт;</a:t>
            </a:r>
          </a:p>
          <a:p>
            <a:pPr indent="450215" algn="just">
              <a:spcAft>
                <a:spcPts val="800"/>
              </a:spcAft>
            </a:pPr>
            <a:r>
              <a:rPr lang="uk-UA" sz="2000" dirty="0">
                <a:effectLst/>
                <a:ea typeface="Calibri" panose="020F0502020204030204" pitchFamily="34" charset="0"/>
                <a:cs typeface="Times New Roman" panose="02020603050405020304" pitchFamily="18" charset="0"/>
              </a:rPr>
              <a:t>2) завантаження форм документів, подання яких необхідне для отримання адміністративної послуги, або заповнення цих форм в </a:t>
            </a:r>
            <a:r>
              <a:rPr lang="uk-UA" sz="2000" dirty="0" err="1">
                <a:effectLst/>
                <a:ea typeface="Calibri" panose="020F0502020204030204" pitchFamily="34" charset="0"/>
                <a:cs typeface="Times New Roman" panose="02020603050405020304" pitchFamily="18" charset="0"/>
              </a:rPr>
              <a:t>oнлaйн</a:t>
            </a:r>
            <a:r>
              <a:rPr lang="uk-UA" sz="2000" dirty="0">
                <a:effectLst/>
                <a:ea typeface="Calibri" panose="020F0502020204030204" pitchFamily="34" charset="0"/>
                <a:cs typeface="Times New Roman" panose="02020603050405020304" pitchFamily="18" charset="0"/>
              </a:rPr>
              <a:t> режимі;</a:t>
            </a:r>
          </a:p>
          <a:p>
            <a:pPr indent="450215" algn="just">
              <a:spcAft>
                <a:spcPts val="800"/>
              </a:spcAft>
            </a:pPr>
            <a:r>
              <a:rPr lang="uk-UA" sz="2000" dirty="0">
                <a:effectLst/>
                <a:ea typeface="Calibri" panose="020F0502020204030204" pitchFamily="34" charset="0"/>
                <a:cs typeface="Times New Roman" panose="02020603050405020304" pitchFamily="18" charset="0"/>
              </a:rPr>
              <a:t>3) </a:t>
            </a:r>
            <a:r>
              <a:rPr lang="uk-UA" sz="2000" dirty="0" err="1">
                <a:effectLst/>
                <a:ea typeface="Calibri" panose="020F0502020204030204" pitchFamily="34" charset="0"/>
                <a:cs typeface="Times New Roman" panose="02020603050405020304" pitchFamily="18" charset="0"/>
              </a:rPr>
              <a:t>oнлaйн</a:t>
            </a:r>
            <a:r>
              <a:rPr lang="uk-UA" sz="2000" dirty="0">
                <a:effectLst/>
                <a:ea typeface="Calibri" panose="020F0502020204030204" pitchFamily="34" charset="0"/>
                <a:cs typeface="Times New Roman" panose="02020603050405020304" pitchFamily="18" charset="0"/>
              </a:rPr>
              <a:t> інформування суб’єкта звернення про стан надання адміністративної послуги. Також при цьому широко практикується </a:t>
            </a:r>
            <a:r>
              <a:rPr lang="uk-UA" sz="2000" dirty="0" err="1">
                <a:effectLst/>
                <a:ea typeface="Calibri" panose="020F0502020204030204" pitchFamily="34" charset="0"/>
                <a:cs typeface="Times New Roman" panose="02020603050405020304" pitchFamily="18" charset="0"/>
              </a:rPr>
              <a:t>sms</a:t>
            </a:r>
            <a:r>
              <a:rPr lang="uk-UA" sz="2000" dirty="0">
                <a:effectLst/>
                <a:ea typeface="Calibri" panose="020F0502020204030204" pitchFamily="34" charset="0"/>
                <a:cs typeface="Times New Roman" panose="02020603050405020304" pitchFamily="18" charset="0"/>
              </a:rPr>
              <a:t>-інформування;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4) </a:t>
            </a:r>
            <a:r>
              <a:rPr lang="uk-UA" sz="2000" dirty="0" err="1">
                <a:effectLst/>
                <a:ea typeface="Calibri" panose="020F0502020204030204" pitchFamily="34" charset="0"/>
                <a:cs typeface="Times New Roman" panose="02020603050405020304" pitchFamily="18" charset="0"/>
              </a:rPr>
              <a:t>oнлaйн</a:t>
            </a:r>
            <a:r>
              <a:rPr lang="uk-UA" sz="2000" dirty="0">
                <a:effectLst/>
                <a:ea typeface="Calibri" panose="020F0502020204030204" pitchFamily="34" charset="0"/>
                <a:cs typeface="Times New Roman" panose="02020603050405020304" pitchFamily="18" charset="0"/>
              </a:rPr>
              <a:t> оплата за надання адміністративної послуги, якщо така плата встановлена.</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4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Організація надання електронних адміністративних послуг</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1323439"/>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Статтею 17 Закону України «Про адміністративні послуги» визначено, що адміністративні послуги в електронній формі надаються через Портал електронних сервісів Мінекономіки (www.poslugy.gov.ua) (далі – Портал), у тому числі через інтегровані з ним інформаційні системи державних органів та органів місцевого самоврядування.</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DC4B623F-4A91-42A4-97F0-45522F1F2B6A}"/>
              </a:ext>
            </a:extLst>
          </p:cNvPr>
          <p:cNvPicPr>
            <a:picLocks noChangeAspect="1"/>
          </p:cNvPicPr>
          <p:nvPr/>
        </p:nvPicPr>
        <p:blipFill rotWithShape="1">
          <a:blip r:embed="rId2"/>
          <a:srcRect t="14983" r="1653" b="6598"/>
          <a:stretch/>
        </p:blipFill>
        <p:spPr>
          <a:xfrm>
            <a:off x="2670142" y="3049573"/>
            <a:ext cx="7482226" cy="3355941"/>
          </a:xfrm>
          <a:prstGeom prst="rect">
            <a:avLst/>
          </a:prstGeom>
        </p:spPr>
      </p:pic>
    </p:spTree>
    <p:extLst>
      <p:ext uri="{BB962C8B-B14F-4D97-AF65-F5344CB8AC3E}">
        <p14:creationId xmlns:p14="http://schemas.microsoft.com/office/powerpoint/2010/main" val="190974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Організація надання електронних адміністративних послуг</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206631"/>
            <a:ext cx="10481035" cy="423834"/>
          </a:xfrm>
          <a:prstGeom prst="rect">
            <a:avLst/>
          </a:prstGeom>
          <a:noFill/>
        </p:spPr>
        <p:txBody>
          <a:bodyPr wrap="square" rtlCol="0">
            <a:spAutoFit/>
          </a:bodyPr>
          <a:lstStyle/>
          <a:p>
            <a:pPr algn="ctr">
              <a:lnSpc>
                <a:spcPct val="115000"/>
              </a:lnSpc>
              <a:spcAft>
                <a:spcPts val="800"/>
              </a:spcAft>
            </a:pPr>
            <a:r>
              <a:rPr lang="uk-UA" sz="2000" b="1" dirty="0">
                <a:effectLst/>
                <a:ea typeface="Calibri" panose="020F0502020204030204" pitchFamily="34" charset="0"/>
                <a:cs typeface="Times New Roman" panose="02020603050405020304" pitchFamily="18" charset="0"/>
              </a:rPr>
              <a:t>Сторінка порталу електронних сервісів Мінекономіки</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40E5B249-1DC2-49B7-B673-5A7C9A4416E2}"/>
              </a:ext>
            </a:extLst>
          </p:cNvPr>
          <p:cNvPicPr>
            <a:picLocks noChangeAspect="1"/>
          </p:cNvPicPr>
          <p:nvPr/>
        </p:nvPicPr>
        <p:blipFill rotWithShape="1">
          <a:blip r:embed="rId2"/>
          <a:srcRect t="15120" r="1880"/>
          <a:stretch/>
        </p:blipFill>
        <p:spPr>
          <a:xfrm>
            <a:off x="1136170" y="1630465"/>
            <a:ext cx="9919659" cy="4826892"/>
          </a:xfrm>
          <a:prstGeom prst="rect">
            <a:avLst/>
          </a:prstGeom>
        </p:spPr>
      </p:pic>
    </p:spTree>
    <p:extLst>
      <p:ext uri="{BB962C8B-B14F-4D97-AF65-F5344CB8AC3E}">
        <p14:creationId xmlns:p14="http://schemas.microsoft.com/office/powerpoint/2010/main" val="339452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Організація надання електронних адміністративних послуг</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170099"/>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Основними функціями Порталу є забезпечення:</a:t>
            </a:r>
          </a:p>
          <a:p>
            <a:pPr indent="450215" algn="just">
              <a:spcAft>
                <a:spcPts val="800"/>
              </a:spcAft>
            </a:pPr>
            <a:r>
              <a:rPr lang="uk-UA" sz="2000" dirty="0">
                <a:effectLst/>
                <a:ea typeface="Calibri" panose="020F0502020204030204" pitchFamily="34" charset="0"/>
                <a:cs typeface="Times New Roman" panose="02020603050405020304" pitchFamily="18" charset="0"/>
              </a:rPr>
              <a:t>1) доступу суб’єктів звернення до інформації про адміністративні послуги та про суб’єктів надання адміністративних послуг;</a:t>
            </a:r>
          </a:p>
          <a:p>
            <a:pPr indent="450215" algn="just">
              <a:spcAft>
                <a:spcPts val="800"/>
              </a:spcAft>
            </a:pPr>
            <a:r>
              <a:rPr lang="uk-UA" sz="2000" dirty="0">
                <a:effectLst/>
                <a:ea typeface="Calibri" panose="020F0502020204030204" pitchFamily="34" charset="0"/>
                <a:cs typeface="Times New Roman" panose="02020603050405020304" pitchFamily="18" charset="0"/>
              </a:rPr>
              <a:t>2) доступності для завантаження і заповнення в електронній формі заяв та інших документів, необхідних для отримання адміністративних послуг;</a:t>
            </a:r>
          </a:p>
          <a:p>
            <a:pPr indent="450215" algn="just">
              <a:spcAft>
                <a:spcPts val="800"/>
              </a:spcAft>
            </a:pPr>
            <a:r>
              <a:rPr lang="uk-UA" sz="2000" dirty="0">
                <a:effectLst/>
                <a:ea typeface="Calibri" panose="020F0502020204030204" pitchFamily="34" charset="0"/>
                <a:cs typeface="Times New Roman" panose="02020603050405020304" pitchFamily="18" charset="0"/>
              </a:rPr>
              <a:t>3) можливості подання суб’єктами звернення заяви в електронному вигляді, отримання суб’єктами звернення інформації про хід розгляду їхніх заяв та за допомогою засобів телекомунікаційного зв’язку – результатів надання адміністративних послуг, здійснення суб’єктами звернення оплати за надання адміністративної послуги в електронній формі.</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95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Єдина система електронної взаємодії</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811574"/>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Ключовим для побудови системи взаємодії органів публічної влади є уточнення змісту самого терміну «взаємодія». Зазначений термін використовується в понад 5 тис. нормативно-правових актах України, зокрема, у 373 законах України, 884 актах Президента України, 2512 актах Кабінету Міністрів України. Більш визначеним є поняття «електронна інформаційна (комунікаційна) взаємодія» – взаємодія органів державної влади з іншими органами державної влади та органами місцевого самоврядування, громадянами, юридичними особами за допомогою сучасних інформаційно-комунікаційних технологій із застосуванням високих стандартів доступу до інформаційних ресурсів1 . Особливостями чинної законодавчої бази у сфері електронної взаємодії є широке використання для визначення функцій публічного управління терміну «обмін інформацією (даними) який застосовують у більш, ніж 1000 нормативно-правових актах.</a:t>
            </a:r>
          </a:p>
          <a:p>
            <a:pPr indent="450215" algn="just">
              <a:spcAft>
                <a:spcPts val="800"/>
              </a:spcAft>
            </a:pPr>
            <a:r>
              <a:rPr lang="uk-UA" sz="2000" dirty="0">
                <a:effectLst/>
                <a:ea typeface="Calibri" panose="020F0502020204030204" pitchFamily="34" charset="0"/>
                <a:cs typeface="Times New Roman" panose="02020603050405020304" pitchFamily="18" charset="0"/>
              </a:rPr>
              <a:t>Електронна взаємодія органів публічної влади передбачає як обмін електронними документами, так і можливість отримання (обміну) електронних даних з інформаційних систем органів влади в автоматизованому режимі відповідно до запитів і повноважень органів влади.</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20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Єдина система електронної взаємодії</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2862322"/>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У практичному сенсі запровадження електронної взаємодії органів публічної влади передбачає можливість:</a:t>
            </a:r>
          </a:p>
          <a:p>
            <a:pPr indent="450215" algn="just">
              <a:spcAft>
                <a:spcPts val="800"/>
              </a:spcAft>
            </a:pPr>
            <a:r>
              <a:rPr lang="uk-UA" sz="2000" dirty="0">
                <a:effectLst/>
                <a:ea typeface="Calibri" panose="020F0502020204030204" pitchFamily="34" charset="0"/>
                <a:cs typeface="Times New Roman" panose="02020603050405020304" pitchFamily="18" charset="0"/>
              </a:rPr>
              <a:t>1) передачі та одержання органами влади організаційно-розпорядчих документів в електронній формі;</a:t>
            </a:r>
          </a:p>
          <a:p>
            <a:pPr indent="450215" algn="just">
              <a:spcAft>
                <a:spcPts val="800"/>
              </a:spcAft>
            </a:pPr>
            <a:r>
              <a:rPr lang="uk-UA" sz="2000" dirty="0">
                <a:effectLst/>
                <a:ea typeface="Calibri" panose="020F0502020204030204" pitchFamily="34" charset="0"/>
                <a:cs typeface="Times New Roman" panose="02020603050405020304" pitchFamily="18" charset="0"/>
              </a:rPr>
              <a:t>2) автоматизованого обміну електронними даними (повідомленнями) між інформаційними системами органів влади;</a:t>
            </a:r>
          </a:p>
          <a:p>
            <a:pPr indent="450215" algn="just">
              <a:spcAft>
                <a:spcPts val="800"/>
              </a:spcAft>
            </a:pPr>
            <a:r>
              <a:rPr lang="uk-UA" sz="2000" dirty="0">
                <a:effectLst/>
                <a:ea typeface="Calibri" panose="020F0502020204030204" pitchFamily="34" charset="0"/>
                <a:cs typeface="Times New Roman" panose="02020603050405020304" pitchFamily="18" charset="0"/>
              </a:rPr>
              <a:t>3) автоматизованого доступу органу влади до електронних даних з інформаційних систем інших органів влади відповідно до повноважень.</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050" name="Picture 2" descr="СЕВ ОВВ">
            <a:extLst>
              <a:ext uri="{FF2B5EF4-FFF2-40B4-BE49-F238E27FC236}">
                <a16:creationId xmlns:a16="http://schemas.microsoft.com/office/drawing/2014/main" id="{AFDE04C8-68E5-45A5-B871-EC02BE5EA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260" y="4602938"/>
            <a:ext cx="7275479" cy="160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230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2355</Words>
  <Application>Microsoft Office PowerPoint</Application>
  <PresentationFormat>Широкоэкранный</PresentationFormat>
  <Paragraphs>80</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Calibri Light</vt:lpstr>
      <vt:lpstr>Тема Office</vt:lpstr>
      <vt:lpstr>Тема 8. Надання електронних послуг та електронна взаємодія органів публічної влади</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Пользователь</cp:lastModifiedBy>
  <cp:revision>9</cp:revision>
  <dcterms:created xsi:type="dcterms:W3CDTF">2021-06-25T08:39:54Z</dcterms:created>
  <dcterms:modified xsi:type="dcterms:W3CDTF">2021-09-30T05:47:33Z</dcterms:modified>
</cp:coreProperties>
</file>