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59" r:id="rId7"/>
    <p:sldId id="260" r:id="rId8"/>
    <p:sldId id="261" r:id="rId9"/>
    <p:sldId id="264" r:id="rId10"/>
    <p:sldId id="263" r:id="rId11"/>
    <p:sldId id="265" r:id="rId12"/>
    <p:sldId id="262" r:id="rId13"/>
    <p:sldId id="267" r:id="rId14"/>
    <p:sldId id="268" r:id="rId15"/>
    <p:sldId id="266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4C1DF5-3EF5-47E2-838B-1E7008266410}" type="datetime1">
              <a:rPr lang="ru-RU" smtClean="0"/>
              <a:t>30.08.2021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44A1-D888-4252-BB30-E2A9B53F2744}" type="datetime1">
              <a:rPr lang="ru-RU" smtClean="0"/>
              <a:pPr/>
              <a:t>30.08.2021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03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49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87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61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ru-RU" noProof="0" smtClean="0"/>
              <a:t>Образец подзаголовка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879C014F-93BC-49DF-93CB-0DA09141A59C}" type="datetime1">
              <a:rPr lang="ru-RU" noProof="0" smtClean="0"/>
              <a:t>30.08.2021</a:t>
            </a:fld>
            <a:endParaRPr lang="ru-RU" noProof="0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28698305-961C-4E45-9C76-188191CEEE57}" type="datetime1">
              <a:rPr lang="ru-RU" noProof="0" smtClean="0"/>
              <a:t>30.08.2021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BE1C1762-3388-4019-8AF6-EAA3520A87D5}" type="datetime1">
              <a:rPr lang="ru-RU" noProof="0" smtClean="0"/>
              <a:t>30.08.2021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B1B8EB0-371A-44C8-B7FD-6E4332D0E6B1}" type="datetime1">
              <a:rPr lang="ru-RU" noProof="0" smtClean="0"/>
              <a:t>30.08.2021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2A58232B-60D8-4E71-AAFF-9B771869F77D}" type="datetime1">
              <a:rPr lang="ru-RU" noProof="0" smtClean="0"/>
              <a:t>30.08.2021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C545AB70-254F-49D1-9243-C33E09CFE8C7}" type="datetime1">
              <a:rPr lang="ru-RU" noProof="0" smtClean="0"/>
              <a:t>30.08.2021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3683E76-DD0F-44B6-B6A7-88E9BD2C5064}" type="datetime1">
              <a:rPr lang="ru-RU" noProof="0" smtClean="0"/>
              <a:t>30.08.2021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35F96909-C9D4-4D14-A373-5AEA0001325F}" type="datetime1">
              <a:rPr lang="ru-RU" noProof="0" smtClean="0"/>
              <a:t>30.08.2021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A25703B-BA5D-4FE2-BDCE-411C2EFA2B53}" type="datetime1">
              <a:rPr lang="ru-RU" noProof="0" smtClean="0"/>
              <a:t>30.08.2021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060BAA42-85F6-4B43-B050-F364CA48C7BA}" type="datetime1">
              <a:rPr lang="ru-RU" noProof="0" smtClean="0"/>
              <a:t>30.08.2021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ru-RU" sz="3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ru-RU" noProof="0" smtClean="0"/>
              <a:t>Вставка рисунка</a:t>
            </a:r>
            <a:endParaRPr kumimoji="0" lang="ru-RU" noProof="0" dirty="0"/>
          </a:p>
        </p:txBody>
      </p:sp>
      <p:sp>
        <p:nvSpPr>
          <p:cNvPr id="9" name="Прямоугольник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0" name="Прямоугольник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D459579-36DA-4884-9A16-5AB018938B65}" type="datetime1">
              <a:rPr lang="ru-RU" noProof="0" smtClean="0"/>
              <a:t>30.08.2021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ru-RU" sz="1800" noProof="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ru-RU" noProof="0" dirty="0" smtClean="0"/>
              <a:t>Образец текста</a:t>
            </a:r>
          </a:p>
          <a:p>
            <a:pPr lvl="1" rtl="0" eaLnBrk="1" latinLnBrk="0" hangingPunct="1"/>
            <a:r>
              <a:rPr lang="ru-RU" noProof="0" dirty="0" smtClean="0"/>
              <a:t>Второй уровень</a:t>
            </a:r>
          </a:p>
          <a:p>
            <a:pPr lvl="2" rtl="0" eaLnBrk="1" latinLnBrk="0" hangingPunct="1"/>
            <a:r>
              <a:rPr lang="ru-RU" noProof="0" dirty="0" smtClean="0"/>
              <a:t>Третий уровень</a:t>
            </a:r>
          </a:p>
          <a:p>
            <a:pPr lvl="3" rtl="0" eaLnBrk="1" latinLnBrk="0" hangingPunct="1"/>
            <a:r>
              <a:rPr lang="ru-RU" noProof="0" dirty="0" smtClean="0"/>
              <a:t>Четвертый уровень</a:t>
            </a:r>
          </a:p>
          <a:p>
            <a:pPr lvl="4" rtl="0" eaLnBrk="1" latinLnBrk="0" hangingPunct="1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8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5877B8AB-84AE-4AC8-80B5-A8D3A17B961A}" type="datetime1">
              <a:rPr lang="ru-RU" noProof="0" smtClean="0"/>
              <a:t>30.08.2021</a:t>
            </a:fld>
            <a:endParaRPr lang="ru-RU" noProof="0" dirty="0"/>
          </a:p>
        </p:txBody>
      </p:sp>
      <p:sp>
        <p:nvSpPr>
          <p:cNvPr id="19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CTVchannel/?__cft__%5b0%5d=AZUpXIDuYEmNxwY8vcMWI9aWR5ImUchXYHZNayBdekv-PBFwYa185dhal0DSkMnrAIwZ0p0T0NLEPkAjDiwLnOBm5RcarO4_liB0Sg7QhxBrOHFQiRV-7b2kv9iCQzEslWKw624PvPbPQK65gKqXul30&amp;__tn__=kK-R" TargetMode="External"/><Relationship Id="rId2" Type="http://schemas.openxmlformats.org/officeDocument/2006/relationships/hyperlink" Target="https://www.facebook.com/chytomo/?__cft__%5b0%5d=AZUpXIDuYEmNxwY8vcMWI9aWR5ImUchXYHZNayBdekv-PBFwYa185dhal0DSkMnrAIwZ0p0T0NLEPkAjDiwLnOBm5RcarO4_liB0Sg7QhxBrOHFQiRV-7b2kv9iCQzEslWKw624PvPbPQK65gKqXul30&amp;__tn__=kK-R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797" y="2026870"/>
            <a:ext cx="9875520" cy="1472184"/>
          </a:xfrm>
        </p:spPr>
        <p:txBody>
          <a:bodyPr rtlCol="0"/>
          <a:lstStyle/>
          <a:p>
            <a:pPr rtl="0"/>
            <a:r>
              <a:rPr lang="ru-RU" dirty="0" smtClean="0"/>
              <a:t>Як (не)</a:t>
            </a:r>
            <a:r>
              <a:rPr lang="ru-RU" dirty="0" err="1" smtClean="0"/>
              <a:t>просувати</a:t>
            </a:r>
            <a:r>
              <a:rPr lang="ru-RU" dirty="0" smtClean="0"/>
              <a:t> себе як </a:t>
            </a:r>
            <a:r>
              <a:rPr lang="ru-RU" dirty="0" err="1" smtClean="0"/>
              <a:t>літератора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0255" y="5981700"/>
            <a:ext cx="9875520" cy="1752600"/>
          </a:xfrm>
        </p:spPr>
        <p:txBody>
          <a:bodyPr rtlCol="0"/>
          <a:lstStyle/>
          <a:p>
            <a:pPr rtl="0"/>
            <a:r>
              <a:rPr lang="ru-RU" dirty="0" smtClean="0"/>
              <a:t>  Ольга </a:t>
            </a:r>
            <a:r>
              <a:rPr lang="ru-RU" dirty="0" err="1" smtClean="0"/>
              <a:t>Деркачова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лена Герасим'юк. ТЮРЕМНА ПІС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96" y="662389"/>
            <a:ext cx="4343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14400" y="1066800"/>
            <a:ext cx="6344992" cy="465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ПЕРШИЙ НАКЛАД "ТЮРЕМНОЇ ПІСНІ" ПРОДАНО!!!!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Поезія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. Про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війну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. Про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тюрму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. Про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любов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Від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жінки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Від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петеесерщіци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Від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учасниці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бойових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дій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. Книга, тираж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якої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розійшовся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за 3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місяці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незважаючи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на все.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Тираж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розійшовся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без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жодного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інтерв'ю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чи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сюжету в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медіа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після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перемоги "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Тюремної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Пісні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" на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Best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Book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Award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2020 Форум </a:t>
            </a:r>
            <a:r>
              <a:rPr lang="ru-RU" sz="1600" dirty="0" err="1" smtClean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Видавців</a:t>
            </a:r>
            <a:r>
              <a:rPr lang="ru-RU" sz="1600" dirty="0" smtClean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r>
              <a:rPr lang="ru-RU" sz="1600" dirty="0" err="1" smtClean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Проте</a:t>
            </a:r>
            <a:r>
              <a:rPr lang="ru-RU" sz="1600" dirty="0" smtClean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рівні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з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Жадановим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"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Хлібним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перемир'ям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"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ця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книга стала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найбільш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обговорюваною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за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версією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  <a:hlinkClick r:id="rId2"/>
              </a:rPr>
              <a:t>Читомо</a:t>
            </a:r>
            <a:endParaRPr lang="ru-RU" sz="1600" dirty="0">
              <a:solidFill>
                <a:srgbClr val="05050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Навіть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не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потрапила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в сюжет </a:t>
            </a:r>
            <a:r>
              <a:rPr lang="ru-RU" sz="1600" dirty="0" smtClean="0">
                <a:solidFill>
                  <a:srgbClr val="0000FF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  <a:hlinkClick r:id="rId3"/>
              </a:rPr>
              <a:t>Телеканал </a:t>
            </a:r>
            <a:r>
              <a:rPr lang="ru-RU" sz="1600" dirty="0">
                <a:solidFill>
                  <a:srgbClr val="0000FF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  <a:hlinkClick r:id="rId3"/>
              </a:rPr>
              <a:t>ICTV</a:t>
            </a:r>
            <a:endParaRPr lang="ru-RU" sz="1600" dirty="0">
              <a:solidFill>
                <a:srgbClr val="05050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з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літературними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порадами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від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крутих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письменників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бо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впирались і не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влазила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в </a:t>
            </a:r>
            <a:r>
              <a:rPr lang="ru-RU" sz="1600" dirty="0" smtClean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хронометраж. Без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презентацій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. Без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реклами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. Без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участі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в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купі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заходів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. Без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поїздок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на десятки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фестивалів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(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окрім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Запорізької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Толоки). </a:t>
            </a:r>
            <a:endParaRPr lang="ru-RU" sz="1600" dirty="0">
              <a:solidFill>
                <a:srgbClr val="05050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Але!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Завдяки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вірі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та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відгукам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читачів</a:t>
            </a: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ru-RU" sz="1600" dirty="0">
              <a:solidFill>
                <a:srgbClr val="05050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ЧЕКАЄМО З ДРУКАРНІ 2й НАКЛАД ЮХУУУ </a:t>
            </a:r>
            <a:r>
              <a:rPr lang="ru-RU" sz="1600" dirty="0" smtClean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ru-RU" sz="1600" dirty="0" err="1" smtClean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Олена</a:t>
            </a:r>
            <a:r>
              <a:rPr lang="ru-RU" sz="1600" dirty="0" smtClean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 Герасим</a:t>
            </a:r>
            <a:r>
              <a:rPr lang="en-US" sz="1600" dirty="0" smtClean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’</a:t>
            </a:r>
            <a:r>
              <a:rPr lang="uk-UA" sz="1600" dirty="0" err="1" smtClean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юк</a:t>
            </a:r>
            <a:r>
              <a:rPr lang="uk-UA" sz="1600" dirty="0" smtClean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" panose="020B0502040204020203" pitchFamily="34" charset="0"/>
              </a:rPr>
              <a:t>)</a:t>
            </a:r>
            <a:endParaRPr lang="ru-RU" sz="1600" dirty="0">
              <a:solidFill>
                <a:srgbClr val="05050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2" name="Picture 14" descr="https://scontent.fiev21-2.fna.fbcdn.net/v/t1.0-9/118645676_3536392089728159_6715728523659374730_n.jpg?_nc_cat=106&amp;ccb=2&amp;_nc_sid=174925&amp;_nc_ohc=5CuURuC1YPsAX_vTlvu&amp;_nc_ht=scontent.fiev21-2.fna&amp;oh=4b7fc9e04ae6613f4bee50ec614c634b&amp;oe=5FBE54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5" y="1403797"/>
            <a:ext cx="4577381" cy="4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087" y="1998574"/>
            <a:ext cx="9997440" cy="11430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98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? </a:t>
            </a:r>
            <a:endParaRPr lang="ru-RU" dirty="0"/>
          </a:p>
        </p:txBody>
      </p:sp>
      <p:pic>
        <p:nvPicPr>
          <p:cNvPr id="1026" name="Picture 2" descr=" Фото: en.wikipedia.or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18" y="1447800"/>
            <a:ext cx="719730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err="1" smtClean="0"/>
              <a:t>Впізнали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050" name="Picture 2" descr="OMG Printing Vintage Catcher In The Rye Holden Caulfield Reproduction A3  Poster/Print 260GSM Photo Paper *2: Amazon.co.uk: Kitchen &amp; Hom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45" y="1103001"/>
            <a:ext cx="3639182" cy="514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7234" y="140319"/>
            <a:ext cx="7461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Марк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Девід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Чепмен застрелив Джона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Ленона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і заявив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поліції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причини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його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вчинку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шукати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сторінках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селінджерового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«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Ловця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у житах», до насолоди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від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читання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якого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він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укотре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й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вдався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одразу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ж по </a:t>
            </a:r>
            <a:r>
              <a:rPr lang="ru-RU" dirty="0" err="1">
                <a:solidFill>
                  <a:srgbClr val="404040"/>
                </a:solidFill>
                <a:latin typeface="Arial" panose="020B0604020202020204" pitchFamily="34" charset="0"/>
              </a:rPr>
              <a:t>скоєнні</a:t>
            </a:r>
            <a:r>
              <a:rPr lang="ru-RU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вбивства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</a:rPr>
              <a:t> (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http://litakcent.com/2010/05/05/selindzher-jakoho-nemaje/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</a:rPr>
              <a:t>).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4203" y="1772356"/>
            <a:ext cx="5155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404040"/>
                </a:solidFill>
                <a:latin typeface="Arial" panose="020B0604020202020204" pitchFamily="34" charset="0"/>
              </a:rPr>
              <a:t>Як </a:t>
            </a:r>
            <a:r>
              <a:rPr lang="uk-UA" dirty="0">
                <a:solidFill>
                  <a:srgbClr val="404040"/>
                </a:solidFill>
                <a:latin typeface="Arial" panose="020B0604020202020204" pitchFamily="34" charset="0"/>
              </a:rPr>
              <a:t>констатовано в антології «100 заборонених книг: цензурна історія світової літератури» (100 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Banned Books: </a:t>
            </a:r>
            <a:r>
              <a:rPr lang="en-US" dirty="0" err="1">
                <a:solidFill>
                  <a:srgbClr val="404040"/>
                </a:solidFill>
                <a:latin typeface="Arial" panose="020B0604020202020204" pitchFamily="34" charset="0"/>
              </a:rPr>
              <a:t>Censoprship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 Histories of World Literature, NY, 1999), </a:t>
            </a:r>
            <a:r>
              <a:rPr lang="uk-UA" dirty="0">
                <a:solidFill>
                  <a:srgbClr val="404040"/>
                </a:solidFill>
                <a:latin typeface="Arial" panose="020B0604020202020204" pitchFamily="34" charset="0"/>
              </a:rPr>
              <a:t>саме роман «Ловець у житах» був книжкою, яку найчастіше забороняли в США між 1966 і 1975 рр. Їй інкримінували надмір нецензурної лексики (одна добропорядна громадянка навіть нарахувала 785 лайливі слова, – якби ж то нині так </a:t>
            </a:r>
            <a:r>
              <a:rPr lang="uk-UA" dirty="0" err="1">
                <a:solidFill>
                  <a:srgbClr val="404040"/>
                </a:solidFill>
                <a:latin typeface="Arial" panose="020B0604020202020204" pitchFamily="34" charset="0"/>
              </a:rPr>
              <a:t>пуристично</a:t>
            </a:r>
            <a:r>
              <a:rPr lang="uk-UA" dirty="0">
                <a:solidFill>
                  <a:srgbClr val="404040"/>
                </a:solidFill>
                <a:latin typeface="Arial" panose="020B0604020202020204" pitchFamily="34" charset="0"/>
              </a:rPr>
              <a:t> писали!), «очевидну порнографічність», «аморальний зміст», «</a:t>
            </a:r>
            <a:r>
              <a:rPr lang="uk-UA" dirty="0" err="1">
                <a:solidFill>
                  <a:srgbClr val="404040"/>
                </a:solidFill>
                <a:latin typeface="Arial" panose="020B0604020202020204" pitchFamily="34" charset="0"/>
              </a:rPr>
              <a:t>антибілу</a:t>
            </a:r>
            <a:r>
              <a:rPr lang="uk-UA" dirty="0">
                <a:solidFill>
                  <a:srgbClr val="404040"/>
                </a:solidFill>
                <a:latin typeface="Arial" panose="020B0604020202020204" pitchFamily="34" charset="0"/>
              </a:rPr>
              <a:t> пропаганду», «прокомуністичну філософію» та «підтримку проституції, гомосексуалізму й алкоголізму</a:t>
            </a:r>
            <a:r>
              <a:rPr lang="uk-UA" dirty="0" smtClean="0">
                <a:solidFill>
                  <a:srgbClr val="404040"/>
                </a:solidFill>
                <a:latin typeface="Arial" panose="020B0604020202020204" pitchFamily="34" charset="0"/>
              </a:rPr>
              <a:t>» (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http://litakcent.com/2010/05/05/selindzher-jakoho-nemaje/</a:t>
            </a:r>
            <a:r>
              <a:rPr lang="uk-UA" dirty="0" smtClean="0">
                <a:solidFill>
                  <a:srgbClr val="404040"/>
                </a:solidFill>
                <a:latin typeface="Arial" panose="020B0604020202020204" pitchFamily="34" charset="0"/>
              </a:rPr>
              <a:t>).</a:t>
            </a:r>
            <a:r>
              <a:rPr lang="uk-UA" dirty="0">
                <a:solidFill>
                  <a:srgbClr val="404040"/>
                </a:solidFill>
                <a:latin typeface="Arial" panose="020B0604020202020204" pitchFamily="34" charset="0"/>
              </a:rPr>
              <a:t> 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6259" y="1965377"/>
            <a:ext cx="46106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111111"/>
                </a:solidFill>
                <a:latin typeface="Montserrat"/>
              </a:rPr>
              <a:t>Після публікації у 1951 </a:t>
            </a:r>
            <a:r>
              <a:rPr lang="uk-UA" dirty="0">
                <a:solidFill>
                  <a:srgbClr val="111111"/>
                </a:solidFill>
                <a:latin typeface="Montserrat"/>
              </a:rPr>
              <a:t>році «Над прірвою в житі</a:t>
            </a:r>
            <a:r>
              <a:rPr lang="uk-UA" dirty="0" smtClean="0">
                <a:solidFill>
                  <a:srgbClr val="111111"/>
                </a:solidFill>
                <a:latin typeface="Montserrat"/>
              </a:rPr>
              <a:t>» </a:t>
            </a:r>
            <a:r>
              <a:rPr lang="uk-UA" dirty="0" err="1">
                <a:solidFill>
                  <a:srgbClr val="111111"/>
                </a:solidFill>
                <a:latin typeface="Montserrat"/>
              </a:rPr>
              <a:t>Селінджер</a:t>
            </a:r>
            <a:r>
              <a:rPr lang="uk-UA" dirty="0">
                <a:solidFill>
                  <a:srgbClr val="111111"/>
                </a:solidFill>
                <a:latin typeface="Montserrat"/>
              </a:rPr>
              <a:t> не бажав розмовляти з репортерами і фактично жив самітником. Серед журналістів ходили жарти, що якщо інтерв’ю з автором і трапиться, то буде складатися всього з однієї фрази – поки письменник закриває двері перед носом репортера. Категоричною відмовою </a:t>
            </a:r>
            <a:r>
              <a:rPr lang="uk-UA" dirty="0" err="1">
                <a:solidFill>
                  <a:srgbClr val="111111"/>
                </a:solidFill>
                <a:latin typeface="Montserrat"/>
              </a:rPr>
              <a:t>Селінджер</a:t>
            </a:r>
            <a:r>
              <a:rPr lang="uk-UA" dirty="0">
                <a:solidFill>
                  <a:srgbClr val="111111"/>
                </a:solidFill>
                <a:latin typeface="Montserrat"/>
              </a:rPr>
              <a:t> відповів і на спробу видати зібрання його листів. </a:t>
            </a:r>
            <a:r>
              <a:rPr lang="uk-UA" dirty="0" smtClean="0">
                <a:solidFill>
                  <a:srgbClr val="111111"/>
                </a:solidFill>
                <a:latin typeface="Montserrat"/>
              </a:rPr>
              <a:t>Він </a:t>
            </a:r>
            <a:r>
              <a:rPr lang="uk-UA" dirty="0">
                <a:solidFill>
                  <a:srgbClr val="111111"/>
                </a:solidFill>
                <a:latin typeface="Montserrat"/>
              </a:rPr>
              <a:t>перестав друкуватися в 1965 </a:t>
            </a:r>
            <a:r>
              <a:rPr lang="uk-UA" dirty="0" smtClean="0">
                <a:solidFill>
                  <a:srgbClr val="111111"/>
                </a:solidFill>
                <a:latin typeface="Montserrat"/>
              </a:rPr>
              <a:t>році</a:t>
            </a:r>
            <a:r>
              <a:rPr lang="uk-UA" dirty="0">
                <a:solidFill>
                  <a:srgbClr val="111111"/>
                </a:solidFill>
                <a:latin typeface="Montserrat"/>
              </a:rPr>
              <a:t> </a:t>
            </a:r>
            <a:endParaRPr lang="uk-UA" dirty="0" smtClean="0">
              <a:solidFill>
                <a:srgbClr val="111111"/>
              </a:solidFill>
              <a:latin typeface="Montserrat"/>
            </a:endParaRPr>
          </a:p>
          <a:p>
            <a:r>
              <a:rPr lang="uk-UA" dirty="0" smtClean="0">
                <a:solidFill>
                  <a:srgbClr val="111111"/>
                </a:solidFill>
                <a:latin typeface="Montserrat"/>
              </a:rPr>
              <a:t>(</a:t>
            </a:r>
            <a:r>
              <a:rPr lang="en-US" dirty="0" smtClean="0">
                <a:solidFill>
                  <a:srgbClr val="111111"/>
                </a:solidFill>
                <a:latin typeface="Montserrat"/>
              </a:rPr>
              <a:t>https</a:t>
            </a:r>
            <a:r>
              <a:rPr lang="en-US" dirty="0">
                <a:solidFill>
                  <a:srgbClr val="111111"/>
                </a:solidFill>
                <a:latin typeface="Montserrat"/>
              </a:rPr>
              <a:t>://dovidka.biz.ua/dzherom-selindzher-tsikavi-fakti</a:t>
            </a:r>
            <a:r>
              <a:rPr lang="en-US" dirty="0" smtClean="0">
                <a:solidFill>
                  <a:srgbClr val="111111"/>
                </a:solidFill>
                <a:latin typeface="Montserrat"/>
              </a:rPr>
              <a:t>/</a:t>
            </a:r>
            <a:r>
              <a:rPr lang="uk-UA" dirty="0" smtClean="0">
                <a:solidFill>
                  <a:srgbClr val="111111"/>
                </a:solidFill>
                <a:latin typeface="Montserrat"/>
              </a:rPr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43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Артюр</a:t>
            </a:r>
            <a:r>
              <a:rPr lang="ru-RU" dirty="0" smtClean="0"/>
              <a:t> Рембо</a:t>
            </a:r>
            <a:endParaRPr lang="ru-RU" dirty="0"/>
          </a:p>
        </p:txBody>
      </p:sp>
      <p:pic>
        <p:nvPicPr>
          <p:cNvPr id="3074" name="Picture 2" descr="Рембо Артю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96" y="2050963"/>
            <a:ext cx="4087553" cy="271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37144">
            <a:off x="5877059" y="1069749"/>
            <a:ext cx="5559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00000"/>
                </a:solidFill>
                <a:latin typeface="Georgia" panose="02040502050405020303" pitchFamily="18" charset="0"/>
              </a:rPr>
              <a:t>Прожив </a:t>
            </a:r>
            <a:r>
              <a:rPr lang="uk-UA" dirty="0">
                <a:solidFill>
                  <a:srgbClr val="000000"/>
                </a:solidFill>
                <a:latin typeface="Georgia" panose="02040502050405020303" pitchFamily="18" charset="0"/>
              </a:rPr>
              <a:t>коротке життя — </a:t>
            </a:r>
            <a:r>
              <a:rPr lang="uk-UA" dirty="0" smtClean="0">
                <a:solidFill>
                  <a:srgbClr val="000000"/>
                </a:solidFill>
                <a:latin typeface="Georgia" panose="02040502050405020303" pitchFamily="18" charset="0"/>
              </a:rPr>
              <a:t>37 років. </a:t>
            </a:r>
            <a:r>
              <a:rPr lang="uk-UA" dirty="0">
                <a:solidFill>
                  <a:srgbClr val="000000"/>
                </a:solidFill>
                <a:latin typeface="Georgia" panose="02040502050405020303" pitchFamily="18" charset="0"/>
              </a:rPr>
              <a:t>Однак Рембо-поет помер задовго до офіційної дати своєї смерті: останній з відомих його творів — "Пора у пеклі" — був завершений улітку 1873 року, коли поетові було всього дев'ятнадцять. </a:t>
            </a:r>
            <a:endParaRPr lang="uk-UA" dirty="0"/>
          </a:p>
        </p:txBody>
      </p:sp>
      <p:pic>
        <p:nvPicPr>
          <p:cNvPr id="3076" name="Picture 4" descr="Читать бесплатно электронную книгу Одно лето в аду (A Season in Hell: Une  Saison en Enfer). Артюр Рембо онлайн. Скачать в FB2, EPUB, MOBI -  LibreBook.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09" y="3066045"/>
            <a:ext cx="2484057" cy="34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Ніколи не пізно…</a:t>
            </a:r>
            <a:endParaRPr lang="uk-UA" dirty="0"/>
          </a:p>
        </p:txBody>
      </p:sp>
      <p:pic>
        <p:nvPicPr>
          <p:cNvPr id="4098" name="Picture 2" descr="https://i2.wp.com/vsiknygy.net.ua/wp-content/uploads/2018/01/tolkin_dzhon_ronald.png?resize=150%2C15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616" y="20694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05058" y="274320"/>
            <a:ext cx="1987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>
                <a:solidFill>
                  <a:srgbClr val="484848"/>
                </a:solidFill>
                <a:latin typeface="Open Sans"/>
              </a:rPr>
              <a:t>Джон Р.Р. </a:t>
            </a:r>
            <a:r>
              <a:rPr lang="uk-UA" dirty="0" err="1">
                <a:solidFill>
                  <a:srgbClr val="484848"/>
                </a:solidFill>
                <a:latin typeface="Open Sans"/>
              </a:rPr>
              <a:t>Толкін</a:t>
            </a:r>
            <a:r>
              <a:rPr lang="uk-UA" dirty="0">
                <a:solidFill>
                  <a:srgbClr val="484848"/>
                </a:solidFill>
                <a:latin typeface="Open Sans"/>
              </a:rPr>
              <a:t> </a:t>
            </a:r>
            <a:endParaRPr lang="uk-UA" dirty="0" smtClean="0">
              <a:solidFill>
                <a:srgbClr val="484848"/>
              </a:solidFill>
              <a:latin typeface="Open Sans"/>
            </a:endParaRPr>
          </a:p>
          <a:p>
            <a:pPr algn="r"/>
            <a:r>
              <a:rPr lang="uk-UA" dirty="0" smtClean="0">
                <a:solidFill>
                  <a:srgbClr val="484848"/>
                </a:solidFill>
                <a:latin typeface="Open Sans"/>
              </a:rPr>
              <a:t>першу </a:t>
            </a:r>
            <a:r>
              <a:rPr lang="uk-UA" dirty="0">
                <a:solidFill>
                  <a:srgbClr val="484848"/>
                </a:solidFill>
                <a:latin typeface="Open Sans"/>
              </a:rPr>
              <a:t>книгу видав у 45 років. </a:t>
            </a:r>
            <a:endParaRPr lang="uk-UA" dirty="0"/>
          </a:p>
        </p:txBody>
      </p:sp>
      <p:pic>
        <p:nvPicPr>
          <p:cNvPr id="4100" name="Picture 4" descr="https://i1.wp.com/vsiknygy.net.ua/wp-content/uploads/2018/01/Maryam-Petrosyan.png?resize=150%2C149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35" y="2988395"/>
            <a:ext cx="14287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0878" y="2820845"/>
            <a:ext cx="26650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>
                <a:solidFill>
                  <a:srgbClr val="484848"/>
                </a:solidFill>
                <a:latin typeface="Open Sans"/>
              </a:rPr>
              <a:t>Мар’ям</a:t>
            </a:r>
            <a:r>
              <a:rPr lang="ru-RU" dirty="0">
                <a:solidFill>
                  <a:srgbClr val="484848"/>
                </a:solidFill>
                <a:latin typeface="Open Sans"/>
              </a:rPr>
              <a:t> </a:t>
            </a:r>
            <a:r>
              <a:rPr lang="ru-RU" dirty="0" smtClean="0">
                <a:solidFill>
                  <a:srgbClr val="484848"/>
                </a:solidFill>
                <a:latin typeface="Open Sans"/>
              </a:rPr>
              <a:t>Петросян</a:t>
            </a:r>
          </a:p>
          <a:p>
            <a:pPr algn="r"/>
            <a:r>
              <a:rPr lang="ru-RU" dirty="0" smtClean="0">
                <a:solidFill>
                  <a:srgbClr val="484848"/>
                </a:solidFill>
                <a:latin typeface="Open Sans"/>
              </a:rPr>
              <a:t>першу </a:t>
            </a:r>
            <a:r>
              <a:rPr lang="ru-RU" dirty="0">
                <a:solidFill>
                  <a:srgbClr val="484848"/>
                </a:solidFill>
                <a:latin typeface="Open Sans"/>
              </a:rPr>
              <a:t>книгу «</a:t>
            </a:r>
            <a:r>
              <a:rPr lang="ru-RU" dirty="0" err="1">
                <a:solidFill>
                  <a:srgbClr val="484848"/>
                </a:solidFill>
                <a:latin typeface="Open Sans"/>
              </a:rPr>
              <a:t>Будинок</a:t>
            </a:r>
            <a:r>
              <a:rPr lang="ru-RU" dirty="0">
                <a:solidFill>
                  <a:srgbClr val="484848"/>
                </a:solidFill>
                <a:latin typeface="Open Sans"/>
              </a:rPr>
              <a:t>, в </a:t>
            </a:r>
            <a:r>
              <a:rPr lang="ru-RU" dirty="0" err="1">
                <a:solidFill>
                  <a:srgbClr val="484848"/>
                </a:solidFill>
                <a:latin typeface="Open Sans"/>
              </a:rPr>
              <a:t>якому</a:t>
            </a:r>
            <a:r>
              <a:rPr lang="ru-RU" dirty="0">
                <a:solidFill>
                  <a:srgbClr val="484848"/>
                </a:solidFill>
                <a:latin typeface="Open Sans"/>
              </a:rPr>
              <a:t>…» </a:t>
            </a:r>
            <a:r>
              <a:rPr lang="ru-RU" dirty="0" err="1" smtClean="0">
                <a:solidFill>
                  <a:srgbClr val="484848"/>
                </a:solidFill>
                <a:latin typeface="Open Sans"/>
              </a:rPr>
              <a:t>опублікувала</a:t>
            </a:r>
            <a:r>
              <a:rPr lang="ru-RU" dirty="0" smtClean="0">
                <a:solidFill>
                  <a:srgbClr val="484848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84848"/>
                </a:solidFill>
                <a:latin typeface="Open Sans"/>
              </a:rPr>
              <a:t>в 40 </a:t>
            </a:r>
            <a:r>
              <a:rPr lang="ru-RU" dirty="0" err="1">
                <a:solidFill>
                  <a:srgbClr val="484848"/>
                </a:solidFill>
                <a:latin typeface="Open Sans"/>
              </a:rPr>
              <a:t>років</a:t>
            </a:r>
            <a:r>
              <a:rPr lang="ru-RU" dirty="0">
                <a:solidFill>
                  <a:srgbClr val="484848"/>
                </a:solidFill>
                <a:latin typeface="Open Sans"/>
              </a:rPr>
              <a:t>. </a:t>
            </a:r>
            <a:endParaRPr lang="uk-UA" dirty="0"/>
          </a:p>
        </p:txBody>
      </p:sp>
      <p:pic>
        <p:nvPicPr>
          <p:cNvPr id="4102" name="Picture 6" descr="https://i0.wp.com/vsiknygy.net.ua/wp-content/uploads/2018/01/paulo-koelyo.png?resize=150%2C150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35" y="474272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94185" y="4733013"/>
            <a:ext cx="2531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err="1" smtClean="0">
                <a:solidFill>
                  <a:srgbClr val="484848"/>
                </a:solidFill>
                <a:latin typeface="Open Sans"/>
              </a:rPr>
              <a:t>Пауло</a:t>
            </a:r>
            <a:r>
              <a:rPr lang="uk-UA" dirty="0" smtClean="0">
                <a:solidFill>
                  <a:srgbClr val="484848"/>
                </a:solidFill>
                <a:latin typeface="Open Sans"/>
              </a:rPr>
              <a:t> </a:t>
            </a:r>
            <a:r>
              <a:rPr lang="uk-UA" dirty="0" err="1" smtClean="0">
                <a:solidFill>
                  <a:srgbClr val="484848"/>
                </a:solidFill>
                <a:latin typeface="Open Sans"/>
              </a:rPr>
              <a:t>Коельо</a:t>
            </a:r>
            <a:r>
              <a:rPr lang="uk-UA" dirty="0" smtClean="0">
                <a:solidFill>
                  <a:srgbClr val="484848"/>
                </a:solidFill>
                <a:latin typeface="Open Sans"/>
              </a:rPr>
              <a:t> першу </a:t>
            </a:r>
            <a:r>
              <a:rPr lang="uk-UA" dirty="0">
                <a:solidFill>
                  <a:srgbClr val="484848"/>
                </a:solidFill>
                <a:latin typeface="Open Sans"/>
              </a:rPr>
              <a:t>книгу </a:t>
            </a:r>
            <a:r>
              <a:rPr lang="uk-UA" dirty="0" smtClean="0">
                <a:solidFill>
                  <a:srgbClr val="484848"/>
                </a:solidFill>
                <a:latin typeface="Open Sans"/>
              </a:rPr>
              <a:t>«Щоденник мага» видав </a:t>
            </a:r>
            <a:r>
              <a:rPr lang="uk-UA" dirty="0">
                <a:solidFill>
                  <a:srgbClr val="484848"/>
                </a:solidFill>
                <a:latin typeface="Open Sans"/>
              </a:rPr>
              <a:t>у 40 </a:t>
            </a:r>
            <a:r>
              <a:rPr lang="uk-UA" dirty="0" smtClean="0">
                <a:solidFill>
                  <a:srgbClr val="484848"/>
                </a:solidFill>
                <a:latin typeface="Open Sans"/>
              </a:rPr>
              <a:t>років</a:t>
            </a:r>
            <a:endParaRPr lang="uk-UA" b="0" i="0" dirty="0">
              <a:solidFill>
                <a:srgbClr val="484848"/>
              </a:solidFill>
              <a:effectLst/>
              <a:latin typeface="Open Sans"/>
            </a:endParaRPr>
          </a:p>
        </p:txBody>
      </p:sp>
      <p:pic>
        <p:nvPicPr>
          <p:cNvPr id="4104" name="Picture 8" descr="https://i2.wp.com/vsiknygy.net.ua/wp-content/uploads/2018/01/vyshnevskyy-yanush.png?resize=150%2C149&amp;ssl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35" y="1243777"/>
            <a:ext cx="14287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06379" y="1250889"/>
            <a:ext cx="2819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>
                <a:solidFill>
                  <a:srgbClr val="484848"/>
                </a:solidFill>
                <a:latin typeface="Open Sans"/>
              </a:rPr>
              <a:t>Януш</a:t>
            </a:r>
            <a:r>
              <a:rPr lang="ru-RU" dirty="0">
                <a:solidFill>
                  <a:srgbClr val="484848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84848"/>
                </a:solidFill>
                <a:latin typeface="Open Sans"/>
              </a:rPr>
              <a:t>Вишневський</a:t>
            </a:r>
            <a:r>
              <a:rPr lang="ru-RU" dirty="0">
                <a:solidFill>
                  <a:srgbClr val="484848"/>
                </a:solidFill>
                <a:latin typeface="Open Sans"/>
              </a:rPr>
              <a:t> </a:t>
            </a:r>
          </a:p>
          <a:p>
            <a:pPr algn="r"/>
            <a:r>
              <a:rPr lang="ru-RU" dirty="0" smtClean="0">
                <a:solidFill>
                  <a:srgbClr val="484848"/>
                </a:solidFill>
                <a:latin typeface="Open Sans"/>
              </a:rPr>
              <a:t>першу книгу «</a:t>
            </a:r>
            <a:r>
              <a:rPr lang="ru-RU" dirty="0" err="1" smtClean="0">
                <a:solidFill>
                  <a:srgbClr val="484848"/>
                </a:solidFill>
                <a:latin typeface="Open Sans"/>
              </a:rPr>
              <a:t>Самотність</a:t>
            </a:r>
            <a:r>
              <a:rPr lang="ru-RU" dirty="0" smtClean="0">
                <a:solidFill>
                  <a:srgbClr val="484848"/>
                </a:solidFill>
                <a:latin typeface="Open Sans"/>
              </a:rPr>
              <a:t> у </a:t>
            </a:r>
            <a:r>
              <a:rPr lang="ru-RU" dirty="0" err="1" smtClean="0">
                <a:solidFill>
                  <a:srgbClr val="484848"/>
                </a:solidFill>
                <a:latin typeface="Open Sans"/>
              </a:rPr>
              <a:t>мережі</a:t>
            </a:r>
            <a:r>
              <a:rPr lang="ru-RU" dirty="0" smtClean="0">
                <a:solidFill>
                  <a:srgbClr val="484848"/>
                </a:solidFill>
                <a:latin typeface="Open Sans"/>
              </a:rPr>
              <a:t>» </a:t>
            </a:r>
            <a:r>
              <a:rPr lang="ru-RU" dirty="0" err="1">
                <a:solidFill>
                  <a:srgbClr val="484848"/>
                </a:solidFill>
                <a:latin typeface="Open Sans"/>
              </a:rPr>
              <a:t>видав</a:t>
            </a:r>
            <a:r>
              <a:rPr lang="ru-RU" dirty="0">
                <a:solidFill>
                  <a:srgbClr val="484848"/>
                </a:solidFill>
                <a:latin typeface="Open Sans"/>
              </a:rPr>
              <a:t> у 47 </a:t>
            </a:r>
            <a:r>
              <a:rPr lang="ru-RU" dirty="0" err="1">
                <a:solidFill>
                  <a:srgbClr val="484848"/>
                </a:solidFill>
                <a:latin typeface="Open Sans"/>
              </a:rPr>
              <a:t>років</a:t>
            </a:r>
            <a:r>
              <a:rPr lang="ru-RU" dirty="0">
                <a:solidFill>
                  <a:srgbClr val="484848"/>
                </a:solidFill>
                <a:latin typeface="Open Sans"/>
              </a:rPr>
              <a:t>.</a:t>
            </a:r>
            <a:endParaRPr lang="uk-UA" dirty="0"/>
          </a:p>
        </p:txBody>
      </p:sp>
      <p:pic>
        <p:nvPicPr>
          <p:cNvPr id="4106" name="Picture 10" descr="https://i0.wp.com/vsiknygy.net.ua/wp-content/uploads/2018/01/eko-umberto.png?resize=150%2C148&amp;ssl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44" y="2009450"/>
            <a:ext cx="1428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709764" y="2012955"/>
            <a:ext cx="2590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err="1">
                <a:solidFill>
                  <a:srgbClr val="484848"/>
                </a:solidFill>
                <a:latin typeface="Open Sans"/>
              </a:rPr>
              <a:t>Умберто</a:t>
            </a:r>
            <a:r>
              <a:rPr lang="uk-UA" dirty="0">
                <a:solidFill>
                  <a:srgbClr val="484848"/>
                </a:solidFill>
                <a:latin typeface="Open Sans"/>
              </a:rPr>
              <a:t> </a:t>
            </a:r>
            <a:r>
              <a:rPr lang="uk-UA" dirty="0" smtClean="0">
                <a:solidFill>
                  <a:srgbClr val="484848"/>
                </a:solidFill>
                <a:latin typeface="Open Sans"/>
              </a:rPr>
              <a:t>Еко - </a:t>
            </a:r>
            <a:r>
              <a:rPr lang="uk-UA" dirty="0">
                <a:solidFill>
                  <a:srgbClr val="484848"/>
                </a:solidFill>
                <a:latin typeface="Open Sans"/>
              </a:rPr>
              <a:t> </a:t>
            </a:r>
            <a:endParaRPr lang="uk-UA" dirty="0" smtClean="0">
              <a:solidFill>
                <a:srgbClr val="484848"/>
              </a:solidFill>
              <a:latin typeface="Open Sans"/>
            </a:endParaRPr>
          </a:p>
          <a:p>
            <a:pPr algn="r"/>
            <a:r>
              <a:rPr lang="uk-UA" dirty="0" smtClean="0">
                <a:solidFill>
                  <a:srgbClr val="484848"/>
                </a:solidFill>
                <a:latin typeface="Open Sans"/>
              </a:rPr>
              <a:t>у</a:t>
            </a:r>
            <a:r>
              <a:rPr lang="uk-UA" dirty="0">
                <a:solidFill>
                  <a:srgbClr val="484848"/>
                </a:solidFill>
                <a:latin typeface="Open Sans"/>
              </a:rPr>
              <a:t> </a:t>
            </a:r>
            <a:r>
              <a:rPr lang="uk-UA" dirty="0" smtClean="0">
                <a:solidFill>
                  <a:srgbClr val="484848"/>
                </a:solidFill>
                <a:latin typeface="Open Sans"/>
              </a:rPr>
              <a:t>48</a:t>
            </a:r>
            <a:r>
              <a:rPr lang="uk-UA" dirty="0">
                <a:solidFill>
                  <a:srgbClr val="484848"/>
                </a:solidFill>
                <a:latin typeface="Open Sans"/>
              </a:rPr>
              <a:t> років </a:t>
            </a:r>
            <a:r>
              <a:rPr lang="uk-UA" dirty="0" smtClean="0">
                <a:solidFill>
                  <a:srgbClr val="484848"/>
                </a:solidFill>
                <a:latin typeface="Open Sans"/>
              </a:rPr>
              <a:t>вийшла дебютна книга </a:t>
            </a:r>
          </a:p>
          <a:p>
            <a:pPr algn="r"/>
            <a:r>
              <a:rPr lang="uk-UA" dirty="0" smtClean="0">
                <a:solidFill>
                  <a:srgbClr val="484848"/>
                </a:solidFill>
                <a:latin typeface="Open Sans"/>
              </a:rPr>
              <a:t>«</a:t>
            </a:r>
            <a:r>
              <a:rPr lang="uk-UA" dirty="0" err="1" smtClean="0">
                <a:solidFill>
                  <a:srgbClr val="484848"/>
                </a:solidFill>
                <a:latin typeface="Open Sans"/>
              </a:rPr>
              <a:t>Ім</a:t>
            </a:r>
            <a:r>
              <a:rPr lang="en-US" dirty="0" smtClean="0">
                <a:solidFill>
                  <a:srgbClr val="484848"/>
                </a:solidFill>
                <a:latin typeface="Open Sans"/>
              </a:rPr>
              <a:t>’</a:t>
            </a:r>
            <a:r>
              <a:rPr lang="uk-UA" dirty="0" smtClean="0">
                <a:solidFill>
                  <a:srgbClr val="484848"/>
                </a:solidFill>
                <a:latin typeface="Open Sans"/>
              </a:rPr>
              <a:t>я рози» </a:t>
            </a:r>
            <a:r>
              <a:rPr lang="uk-UA" dirty="0">
                <a:solidFill>
                  <a:srgbClr val="484848"/>
                </a:solidFill>
                <a:latin typeface="Open Sans"/>
              </a:rPr>
              <a:t> </a:t>
            </a:r>
            <a:endParaRPr lang="uk-UA" b="0" i="0" dirty="0">
              <a:solidFill>
                <a:srgbClr val="484848"/>
              </a:solidFill>
              <a:effectLst/>
              <a:latin typeface="Open Sans"/>
            </a:endParaRPr>
          </a:p>
        </p:txBody>
      </p:sp>
      <p:pic>
        <p:nvPicPr>
          <p:cNvPr id="4108" name="Picture 12" descr="https://i2.wp.com/vsiknygy.net.ua/wp-content/uploads/2018/01/bukovski-charlz.png?resize=150%2C149&amp;ssl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66" y="3913951"/>
            <a:ext cx="14287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420509" y="3913951"/>
            <a:ext cx="2531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484848"/>
                </a:solidFill>
                <a:latin typeface="Open Sans"/>
              </a:rPr>
              <a:t>Чарльз </a:t>
            </a:r>
            <a:r>
              <a:rPr lang="ru-RU" dirty="0" err="1" smtClean="0">
                <a:solidFill>
                  <a:srgbClr val="484848"/>
                </a:solidFill>
                <a:latin typeface="Open Sans"/>
              </a:rPr>
              <a:t>Буковскі</a:t>
            </a:r>
            <a:r>
              <a:rPr lang="ru-RU" dirty="0" smtClean="0">
                <a:solidFill>
                  <a:srgbClr val="484848"/>
                </a:solidFill>
                <a:latin typeface="Open Sans"/>
              </a:rPr>
              <a:t> першу </a:t>
            </a:r>
            <a:r>
              <a:rPr lang="ru-RU" dirty="0">
                <a:solidFill>
                  <a:srgbClr val="484848"/>
                </a:solidFill>
                <a:latin typeface="Open Sans"/>
              </a:rPr>
              <a:t>книгу </a:t>
            </a:r>
            <a:r>
              <a:rPr lang="ru-RU" dirty="0" err="1">
                <a:solidFill>
                  <a:srgbClr val="484848"/>
                </a:solidFill>
                <a:latin typeface="Open Sans"/>
              </a:rPr>
              <a:t>видав</a:t>
            </a:r>
            <a:r>
              <a:rPr lang="ru-RU" dirty="0">
                <a:solidFill>
                  <a:srgbClr val="484848"/>
                </a:solidFill>
                <a:latin typeface="Open Sans"/>
              </a:rPr>
              <a:t> у 51 </a:t>
            </a:r>
            <a:r>
              <a:rPr lang="ru-RU" dirty="0" err="1" smtClean="0">
                <a:solidFill>
                  <a:srgbClr val="484848"/>
                </a:solidFill>
                <a:latin typeface="Open Sans"/>
              </a:rPr>
              <a:t>рік</a:t>
            </a:r>
            <a:r>
              <a:rPr lang="ru-RU" dirty="0" smtClean="0">
                <a:solidFill>
                  <a:srgbClr val="484848"/>
                </a:solidFill>
                <a:latin typeface="Open Sans"/>
              </a:rPr>
              <a:t> – «</a:t>
            </a:r>
            <a:r>
              <a:rPr lang="ru-RU" dirty="0" err="1" smtClean="0">
                <a:solidFill>
                  <a:srgbClr val="484848"/>
                </a:solidFill>
                <a:latin typeface="Open Sans"/>
              </a:rPr>
              <a:t>Поштамт</a:t>
            </a:r>
            <a:r>
              <a:rPr lang="ru-RU" dirty="0" smtClean="0">
                <a:solidFill>
                  <a:srgbClr val="484848"/>
                </a:solidFill>
                <a:latin typeface="Open Sans"/>
              </a:rPr>
              <a:t>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86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Просувати себе чи свої книги???</a:t>
            </a:r>
            <a:br>
              <a:rPr lang="uk-UA" dirty="0" smtClean="0"/>
            </a:br>
            <a:r>
              <a:rPr lang="uk-UA" dirty="0" smtClean="0"/>
              <a:t>Гарно писати чи гарно говорити???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Себе</a:t>
            </a:r>
          </a:p>
          <a:p>
            <a:pPr marL="82296" indent="0">
              <a:buNone/>
            </a:pPr>
            <a:r>
              <a:rPr lang="uk-UA" dirty="0" smtClean="0"/>
              <a:t>Писати</a:t>
            </a:r>
          </a:p>
          <a:p>
            <a:pPr marL="82296" indent="0">
              <a:buNone/>
            </a:pPr>
            <a:r>
              <a:rPr lang="uk-UA" dirty="0" smtClean="0"/>
              <a:t>Фестивалі, читання, конкурси, </a:t>
            </a:r>
            <a:r>
              <a:rPr lang="uk-UA" dirty="0" err="1" smtClean="0"/>
              <a:t>соцмережі</a:t>
            </a:r>
            <a:endParaRPr lang="uk-UA" dirty="0"/>
          </a:p>
          <a:p>
            <a:pPr marL="82296" indent="0">
              <a:buNone/>
            </a:pPr>
            <a:r>
              <a:rPr lang="uk-UA" dirty="0" smtClean="0"/>
              <a:t>Комунікація </a:t>
            </a:r>
          </a:p>
          <a:p>
            <a:pPr marL="82296" indent="0">
              <a:buNone/>
            </a:pPr>
            <a:r>
              <a:rPr lang="uk-UA" dirty="0" smtClean="0"/>
              <a:t>Дружити</a:t>
            </a:r>
          </a:p>
          <a:p>
            <a:pPr marL="82296" indent="0">
              <a:buNone/>
            </a:pPr>
            <a:r>
              <a:rPr lang="uk-UA" dirty="0" smtClean="0"/>
              <a:t>Писати</a:t>
            </a:r>
          </a:p>
          <a:p>
            <a:pPr marL="82296" indent="0">
              <a:buNone/>
            </a:pPr>
            <a:endParaRPr lang="uk-UA" dirty="0" smtClean="0"/>
          </a:p>
          <a:p>
            <a:pPr marL="82296" indent="0">
              <a:buNone/>
            </a:pP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Книги</a:t>
            </a:r>
          </a:p>
          <a:p>
            <a:pPr marL="82296" indent="0">
              <a:buNone/>
            </a:pPr>
            <a:r>
              <a:rPr lang="uk-UA" dirty="0" smtClean="0"/>
              <a:t>Фестивалі, читання, конкурси, </a:t>
            </a:r>
            <a:r>
              <a:rPr lang="uk-UA" dirty="0" err="1" smtClean="0"/>
              <a:t>соцмережі</a:t>
            </a:r>
            <a:r>
              <a:rPr lang="uk-UA" dirty="0" smtClean="0"/>
              <a:t>, презентації</a:t>
            </a:r>
          </a:p>
          <a:p>
            <a:pPr marL="82296" indent="0">
              <a:buNone/>
            </a:pPr>
            <a:r>
              <a:rPr lang="uk-UA" dirty="0" smtClean="0"/>
              <a:t>Комунікація</a:t>
            </a:r>
          </a:p>
          <a:p>
            <a:pPr marL="82296" indent="0">
              <a:buNone/>
            </a:pPr>
            <a:r>
              <a:rPr lang="uk-UA" dirty="0" smtClean="0"/>
              <a:t>Дружити</a:t>
            </a:r>
          </a:p>
          <a:p>
            <a:pPr marL="82296" indent="0">
              <a:buNone/>
            </a:pPr>
            <a:r>
              <a:rPr lang="uk-UA" dirty="0" smtClean="0"/>
              <a:t>Не боятися «продавати» себе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976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128789"/>
            <a:ext cx="9997440" cy="64394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Поради </a:t>
            </a:r>
            <a:r>
              <a:rPr lang="uk-UA" dirty="0" err="1" smtClean="0"/>
              <a:t>Елісон</a:t>
            </a:r>
            <a:r>
              <a:rPr lang="uk-UA" dirty="0" smtClean="0"/>
              <a:t> </a:t>
            </a:r>
            <a:r>
              <a:rPr lang="uk-UA" dirty="0" err="1" smtClean="0"/>
              <a:t>Стенфілд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sz="2800" dirty="0" smtClean="0"/>
              <a:t>(як вижити на </a:t>
            </a:r>
            <a:r>
              <a:rPr lang="uk-UA" sz="2800" dirty="0" err="1" smtClean="0"/>
              <a:t>артринку</a:t>
            </a:r>
            <a:r>
              <a:rPr lang="uk-UA" sz="2800" dirty="0" smtClean="0"/>
              <a:t>)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39979" y="1287244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333333"/>
                </a:solidFill>
                <a:latin typeface="Tahoma" panose="020B0604030504040204" pitchFamily="34" charset="0"/>
              </a:rPr>
              <a:t>1. Присвятіть себе роботі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48625" y="1928025"/>
            <a:ext cx="423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ahoma" panose="020B0604030504040204" pitchFamily="34" charset="0"/>
              </a:rPr>
              <a:t>2. Не </a:t>
            </a:r>
            <a:r>
              <a:rPr lang="ru-RU" b="1" dirty="0" err="1">
                <a:solidFill>
                  <a:srgbClr val="333333"/>
                </a:solidFill>
                <a:latin typeface="Tahoma" panose="020B0604030504040204" pitchFamily="34" charset="0"/>
              </a:rPr>
              <a:t>нехтуйте</a:t>
            </a:r>
            <a:r>
              <a:rPr lang="ru-RU" b="1" dirty="0">
                <a:solidFill>
                  <a:srgbClr val="333333"/>
                </a:solidFill>
                <a:latin typeface="Tahoma" panose="020B0604030504040204" pitchFamily="34" charset="0"/>
              </a:rPr>
              <a:t> списком </a:t>
            </a:r>
            <a:r>
              <a:rPr lang="ru-RU" b="1" dirty="0" err="1">
                <a:solidFill>
                  <a:srgbClr val="333333"/>
                </a:solidFill>
                <a:latin typeface="Tahoma" panose="020B0604030504040204" pitchFamily="34" charset="0"/>
              </a:rPr>
              <a:t>контактів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55174" y="2745770"/>
            <a:ext cx="3732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333333"/>
                </a:solidFill>
                <a:latin typeface="Tahoma" panose="020B0604030504040204" pitchFamily="34" charset="0"/>
              </a:rPr>
              <a:t>3. Захищайте своє мистецтво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14144" y="3479137"/>
            <a:ext cx="348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333333"/>
                </a:solidFill>
                <a:latin typeface="Tahoma" panose="020B0604030504040204" pitchFamily="34" charset="0"/>
              </a:rPr>
              <a:t>4. Показуйте роботи </a:t>
            </a:r>
            <a:r>
              <a:rPr lang="uk-UA" b="1" dirty="0" err="1">
                <a:solidFill>
                  <a:srgbClr val="333333"/>
                </a:solidFill>
                <a:latin typeface="Tahoma" panose="020B0604030504040204" pitchFamily="34" charset="0"/>
              </a:rPr>
              <a:t>вживу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18080" y="2171089"/>
            <a:ext cx="527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333333"/>
                </a:solidFill>
                <a:latin typeface="Tahoma" panose="020B0604030504040204" pitchFamily="34" charset="0"/>
              </a:rPr>
              <a:t>5. Контролюйте ефективність маркетингу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68724" y="1253977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333333"/>
                </a:solidFill>
                <a:latin typeface="Tahoma" panose="020B0604030504040204" pitchFamily="34" charset="0"/>
              </a:rPr>
              <a:t>6. Інвестуйте в фотографію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52183" y="3088202"/>
            <a:ext cx="532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ahoma" panose="020B0604030504040204" pitchFamily="34" charset="0"/>
              </a:rPr>
              <a:t>7. </a:t>
            </a:r>
            <a:r>
              <a:rPr lang="ru-RU" b="1" dirty="0" err="1">
                <a:solidFill>
                  <a:srgbClr val="333333"/>
                </a:solidFill>
                <a:latin typeface="Tahoma" panose="020B0604030504040204" pitchFamily="34" charset="0"/>
              </a:rPr>
              <a:t>Беріть</a:t>
            </a:r>
            <a:r>
              <a:rPr lang="ru-RU" b="1" dirty="0">
                <a:solidFill>
                  <a:srgbClr val="333333"/>
                </a:solidFill>
                <a:latin typeface="Tahoma" panose="020B0604030504040204" pitchFamily="34" charset="0"/>
              </a:rPr>
              <a:t> участь в </a:t>
            </a:r>
            <a:r>
              <a:rPr lang="ru-RU" b="1" dirty="0" err="1">
                <a:solidFill>
                  <a:srgbClr val="333333"/>
                </a:solidFill>
                <a:latin typeface="Tahoma" panose="020B0604030504040204" pitchFamily="34" charset="0"/>
              </a:rPr>
              <a:t>місцевому</a:t>
            </a:r>
            <a:r>
              <a:rPr lang="ru-RU" b="1" dirty="0">
                <a:solidFill>
                  <a:srgbClr val="333333"/>
                </a:solidFill>
                <a:latin typeface="Tahoma" panose="020B0604030504040204" pitchFamily="34" charset="0"/>
              </a:rPr>
              <a:t> арт-</a:t>
            </a:r>
            <a:r>
              <a:rPr lang="ru-RU" b="1" dirty="0" err="1">
                <a:solidFill>
                  <a:srgbClr val="333333"/>
                </a:solidFill>
                <a:latin typeface="Tahoma" panose="020B0604030504040204" pitchFamily="34" charset="0"/>
              </a:rPr>
              <a:t>ком’юніті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18080" y="4005315"/>
            <a:ext cx="3765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ahoma" panose="020B0604030504040204" pitchFamily="34" charset="0"/>
              </a:rPr>
              <a:t>8. </a:t>
            </a:r>
            <a:r>
              <a:rPr lang="ru-RU" b="1" dirty="0" err="1">
                <a:solidFill>
                  <a:srgbClr val="333333"/>
                </a:solidFill>
                <a:latin typeface="Tahoma" panose="020B0604030504040204" pitchFamily="34" charset="0"/>
              </a:rPr>
              <a:t>Виходьте</a:t>
            </a:r>
            <a:r>
              <a:rPr lang="ru-RU" b="1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ahoma" panose="020B0604030504040204" pitchFamily="34" charset="0"/>
              </a:rPr>
              <a:t>із</a:t>
            </a:r>
            <a:r>
              <a:rPr lang="ru-RU" b="1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ahoma" panose="020B0604030504040204" pitchFamily="34" charset="0"/>
              </a:rPr>
              <a:t>зони</a:t>
            </a:r>
            <a:r>
              <a:rPr lang="ru-RU" b="1" dirty="0">
                <a:solidFill>
                  <a:srgbClr val="333333"/>
                </a:solidFill>
                <a:latin typeface="Tahoma" panose="020B0604030504040204" pitchFamily="34" charset="0"/>
              </a:rPr>
              <a:t> комфорту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47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Але…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14144" y="1273041"/>
            <a:ext cx="94450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Написав, видав, просунув – гоп, я вже письменник! То після першої книжки може так здаватися. Але якщо ти розвиваєшся, працюєш в поті 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чола,відмовляєшся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 від усіх розваг, то й через 20 років матимеш сумніви, чи ти письменник чи скромний підмайстер. А якщо мотивація –  кайфувати від 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промотурів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 та автограф-сесій, роздавати інтерв’ю? А похвалитись у 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Фейсбуці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 – я пишу роман, поставити в анкеті: професія – письменник? Від такої перспективи дах знесе разом з головою  Та хоч вивезіть людей на 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Майорку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  чи на Канари, письменниками вони не стануть</a:t>
            </a:r>
            <a:r>
              <a:rPr lang="uk-UA" sz="21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, якщо 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в них немає таланту і працелюбності. В кращому випадку – вийдуть безталанні імітатори літератури в смартфоні, в гіршому – капітулюють вже при найпростішому завданні. </a:t>
            </a:r>
            <a:endParaRPr lang="uk-UA" sz="2100" dirty="0" smtClean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algn="r"/>
            <a:r>
              <a:rPr lang="uk-UA" i="1" dirty="0" smtClean="0">
                <a:solidFill>
                  <a:srgbClr val="464545"/>
                </a:solidFill>
                <a:latin typeface="verdana" panose="020B0604030504040204" pitchFamily="34" charset="0"/>
              </a:rPr>
              <a:t>Галина </a:t>
            </a:r>
            <a:r>
              <a:rPr lang="uk-UA" i="1" dirty="0" err="1" smtClean="0">
                <a:solidFill>
                  <a:srgbClr val="464545"/>
                </a:solidFill>
                <a:latin typeface="verdana" panose="020B0604030504040204" pitchFamily="34" charset="0"/>
              </a:rPr>
              <a:t>Пагутяк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40684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с оформлением из прессованных листьев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565517_TF03460542.potx" id="{F665AEDE-B00D-45D3-931A-606E3F963C74}" vid="{BB612EA2-5313-4759-8E45-8B8A6450CE43}"/>
    </a:ext>
  </a:extLst>
</a:theme>
</file>

<file path=ppt/theme/theme2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FED04C-AD43-4E06-AD63-36D8B5E83787}">
  <ds:schemaRefs>
    <ds:schemaRef ds:uri="40262f94-9f35-4ac3-9a90-690165a166b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из прессованных листьев</Template>
  <TotalTime>219</TotalTime>
  <Words>611</Words>
  <Application>Microsoft Office PowerPoint</Application>
  <PresentationFormat>Широкоэкранный</PresentationFormat>
  <Paragraphs>60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Arial</vt:lpstr>
      <vt:lpstr>Calibri</vt:lpstr>
      <vt:lpstr>Century Gothic</vt:lpstr>
      <vt:lpstr>Georgia</vt:lpstr>
      <vt:lpstr>inherit</vt:lpstr>
      <vt:lpstr>Montserrat</vt:lpstr>
      <vt:lpstr>Open Sans</vt:lpstr>
      <vt:lpstr>Segoe UI</vt:lpstr>
      <vt:lpstr>Tahoma</vt:lpstr>
      <vt:lpstr>Times New Roman</vt:lpstr>
      <vt:lpstr>verdana</vt:lpstr>
      <vt:lpstr>verdana</vt:lpstr>
      <vt:lpstr>Wingdings 2</vt:lpstr>
      <vt:lpstr>Шаблон с оформлением из прессованных листьев</vt:lpstr>
      <vt:lpstr>Як (не)просувати себе як літератора</vt:lpstr>
      <vt:lpstr>Хто це? </vt:lpstr>
      <vt:lpstr>Впізнали?</vt:lpstr>
      <vt:lpstr>Презентация PowerPoint</vt:lpstr>
      <vt:lpstr>Артюр Рембо</vt:lpstr>
      <vt:lpstr>Ніколи не пізно…</vt:lpstr>
      <vt:lpstr>Просувати себе чи свої книги??? Гарно писати чи гарно говорити???</vt:lpstr>
      <vt:lpstr>Поради Елісон Стенфілд  (як вижити на артринку)</vt:lpstr>
      <vt:lpstr>Але…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Ольга</dc:creator>
  <cp:lastModifiedBy>Ольга</cp:lastModifiedBy>
  <cp:revision>15</cp:revision>
  <dcterms:created xsi:type="dcterms:W3CDTF">2020-10-19T13:59:36Z</dcterms:created>
  <dcterms:modified xsi:type="dcterms:W3CDTF">2021-08-30T16:11:54Z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